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44"/>
  </p:notesMasterIdLst>
  <p:sldIdLst>
    <p:sldId id="256" r:id="rId2"/>
    <p:sldId id="419" r:id="rId3"/>
    <p:sldId id="420" r:id="rId4"/>
    <p:sldId id="422" r:id="rId5"/>
    <p:sldId id="423" r:id="rId6"/>
    <p:sldId id="421" r:id="rId7"/>
    <p:sldId id="425" r:id="rId8"/>
    <p:sldId id="426" r:id="rId9"/>
    <p:sldId id="428" r:id="rId10"/>
    <p:sldId id="429" r:id="rId11"/>
    <p:sldId id="431" r:id="rId12"/>
    <p:sldId id="432" r:id="rId13"/>
    <p:sldId id="433" r:id="rId14"/>
    <p:sldId id="434" r:id="rId15"/>
    <p:sldId id="435" r:id="rId16"/>
    <p:sldId id="424" r:id="rId17"/>
    <p:sldId id="455" r:id="rId18"/>
    <p:sldId id="454" r:id="rId19"/>
    <p:sldId id="436" r:id="rId20"/>
    <p:sldId id="437" r:id="rId21"/>
    <p:sldId id="438" r:id="rId22"/>
    <p:sldId id="439" r:id="rId23"/>
    <p:sldId id="444" r:id="rId24"/>
    <p:sldId id="443" r:id="rId25"/>
    <p:sldId id="453" r:id="rId26"/>
    <p:sldId id="446" r:id="rId27"/>
    <p:sldId id="1859" r:id="rId28"/>
    <p:sldId id="1858" r:id="rId29"/>
    <p:sldId id="1857" r:id="rId30"/>
    <p:sldId id="1856" r:id="rId31"/>
    <p:sldId id="1855" r:id="rId32"/>
    <p:sldId id="440" r:id="rId33"/>
    <p:sldId id="442" r:id="rId34"/>
    <p:sldId id="441" r:id="rId35"/>
    <p:sldId id="1851" r:id="rId36"/>
    <p:sldId id="1853" r:id="rId37"/>
    <p:sldId id="1867" r:id="rId38"/>
    <p:sldId id="1847" r:id="rId39"/>
    <p:sldId id="1866" r:id="rId40"/>
    <p:sldId id="451" r:id="rId41"/>
    <p:sldId id="447" r:id="rId42"/>
    <p:sldId id="272" r:id="rId43"/>
  </p:sldIdLst>
  <p:sldSz cx="9144000" cy="6858000" type="screen4x3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00"/>
    <a:srgbClr val="0B0BFF"/>
    <a:srgbClr val="0033CC"/>
    <a:srgbClr val="C808A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1532" autoAdjust="0"/>
  </p:normalViewPr>
  <p:slideViewPr>
    <p:cSldViewPr snapToGrid="0">
      <p:cViewPr varScale="1">
        <p:scale>
          <a:sx n="79" d="100"/>
          <a:sy n="79" d="100"/>
        </p:scale>
        <p:origin x="15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C8D061-D23C-40D1-945D-DA13E296C693}" type="doc">
      <dgm:prSet loTypeId="urn:microsoft.com/office/officeart/2005/8/layout/equation2" loCatId="relationship" qsTypeId="urn:microsoft.com/office/officeart/2005/8/quickstyle/simple1" qsCatId="simple" csTypeId="urn:microsoft.com/office/officeart/2005/8/colors/colorful5" csCatId="colorful" phldr="1"/>
      <dgm:spPr/>
    </dgm:pt>
    <dgm:pt modelId="{1F8D464B-DB46-49E3-8138-E8E70AC6F29C}">
      <dgm:prSet phldrT="[文本]" custT="1"/>
      <dgm:spPr/>
      <dgm:t>
        <a:bodyPr/>
        <a:lstStyle/>
        <a:p>
          <a:pPr>
            <a:lnSpc>
              <a:spcPct val="90000"/>
            </a:lnSpc>
            <a:spcAft>
              <a:spcPts val="0"/>
            </a:spcAft>
          </a:pPr>
          <a:r>
            <a:rPr lang="en-US" altLang="zh-CN" sz="2200" b="1" dirty="0">
              <a:latin typeface="Calibri" panose="020F0502020204030204" pitchFamily="34" charset="0"/>
              <a:cs typeface="Calibri" panose="020F0502020204030204" pitchFamily="34" charset="0"/>
            </a:rPr>
            <a:t>CDEX-50dm</a:t>
          </a:r>
        </a:p>
        <a:p>
          <a:pPr>
            <a:lnSpc>
              <a:spcPct val="90000"/>
            </a:lnSpc>
            <a:spcAft>
              <a:spcPts val="0"/>
            </a:spcAft>
          </a:pPr>
          <a:r>
            <a:rPr lang="en-US" altLang="zh-CN" sz="2200" b="1" dirty="0">
              <a:latin typeface="Calibri" panose="020F0502020204030204" pitchFamily="34" charset="0"/>
              <a:cs typeface="Calibri" panose="020F0502020204030204" pitchFamily="34" charset="0"/>
            </a:rPr>
            <a:t>(DM)</a:t>
          </a:r>
          <a:endParaRPr lang="zh-CN" altLang="en-US" sz="22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F76F1B2-B5D3-4695-B69F-2444EF14B2D2}" type="parTrans" cxnId="{14C579CC-7976-4A93-818D-2DAE66848FF8}">
      <dgm:prSet/>
      <dgm:spPr/>
      <dgm:t>
        <a:bodyPr/>
        <a:lstStyle/>
        <a:p>
          <a:endParaRPr lang="zh-CN" altLang="en-US"/>
        </a:p>
      </dgm:t>
    </dgm:pt>
    <dgm:pt modelId="{8B5E35FD-03EE-4AB8-86CC-E604CF5C1D2A}" type="sibTrans" cxnId="{14C579CC-7976-4A93-818D-2DAE66848FF8}">
      <dgm:prSet/>
      <dgm:spPr/>
      <dgm:t>
        <a:bodyPr/>
        <a:lstStyle/>
        <a:p>
          <a:endParaRPr lang="zh-CN" altLang="en-US"/>
        </a:p>
      </dgm:t>
    </dgm:pt>
    <dgm:pt modelId="{06553584-A7DB-4F0C-ACE9-CB05E34A29A2}">
      <dgm:prSet phldrT="[文本]" custT="1"/>
      <dgm:spPr>
        <a:solidFill>
          <a:srgbClr val="0033CC"/>
        </a:solidFill>
      </dgm:spPr>
      <dgm:t>
        <a:bodyPr/>
        <a:lstStyle/>
        <a:p>
          <a:pPr>
            <a:lnSpc>
              <a:spcPct val="90000"/>
            </a:lnSpc>
            <a:spcAft>
              <a:spcPts val="0"/>
            </a:spcAft>
          </a:pPr>
          <a:r>
            <a:rPr lang="en-US" altLang="zh-CN" sz="2400" b="1" dirty="0">
              <a:latin typeface="Calibri" panose="020F0502020204030204" pitchFamily="34" charset="0"/>
              <a:cs typeface="Calibri" panose="020F0502020204030204" pitchFamily="34" charset="0"/>
            </a:rPr>
            <a:t>CDEX-300ν</a:t>
          </a:r>
        </a:p>
        <a:p>
          <a:pPr>
            <a:lnSpc>
              <a:spcPct val="90000"/>
            </a:lnSpc>
            <a:spcAft>
              <a:spcPts val="0"/>
            </a:spcAft>
          </a:pPr>
          <a:r>
            <a:rPr lang="en-US" altLang="zh-CN" sz="2400" b="1" dirty="0">
              <a:latin typeface="Calibri" panose="020F0502020204030204" pitchFamily="34" charset="0"/>
              <a:cs typeface="Calibri" panose="020F0502020204030204" pitchFamily="34" charset="0"/>
            </a:rPr>
            <a:t>(0νββ)</a:t>
          </a:r>
          <a:endParaRPr lang="zh-CN" altLang="en-US" sz="24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8D163B1-0B3E-455D-8BEB-8832F9176CB8}" type="parTrans" cxnId="{9E0508B9-130F-4FAA-9897-64A1A786ECB2}">
      <dgm:prSet/>
      <dgm:spPr/>
      <dgm:t>
        <a:bodyPr/>
        <a:lstStyle/>
        <a:p>
          <a:endParaRPr lang="zh-CN" altLang="en-US"/>
        </a:p>
      </dgm:t>
    </dgm:pt>
    <dgm:pt modelId="{51D25DBE-71A5-4DFA-8D8E-574A5504C97E}" type="sibTrans" cxnId="{9E0508B9-130F-4FAA-9897-64A1A786ECB2}">
      <dgm:prSet/>
      <dgm:spPr/>
      <dgm:t>
        <a:bodyPr/>
        <a:lstStyle/>
        <a:p>
          <a:endParaRPr lang="zh-CN" altLang="en-US"/>
        </a:p>
      </dgm:t>
    </dgm:pt>
    <dgm:pt modelId="{DBEB6AE6-AB7C-4C56-955A-4FA83FA10DFC}">
      <dgm:prSet phldrT="[文本]" custT="1"/>
      <dgm:spPr/>
      <dgm:t>
        <a:bodyPr/>
        <a:lstStyle/>
        <a:p>
          <a:r>
            <a:rPr lang="en-US" altLang="zh-CN" sz="2400" b="1" dirty="0">
              <a:latin typeface="Calibri" panose="020F0502020204030204" pitchFamily="34" charset="0"/>
              <a:cs typeface="Calibri" panose="020F0502020204030204" pitchFamily="34" charset="0"/>
            </a:rPr>
            <a:t>CDEX-1000</a:t>
          </a:r>
          <a:endParaRPr lang="zh-CN" altLang="en-US" sz="24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48E8B4E-209D-412A-9333-C7FC9F9D5748}" type="parTrans" cxnId="{A8A280D1-13E0-40CF-8B7E-A8D2247E68EC}">
      <dgm:prSet/>
      <dgm:spPr/>
      <dgm:t>
        <a:bodyPr/>
        <a:lstStyle/>
        <a:p>
          <a:endParaRPr lang="zh-CN" altLang="en-US"/>
        </a:p>
      </dgm:t>
    </dgm:pt>
    <dgm:pt modelId="{3B43646D-AC3A-48F5-8EAE-B11883CD5F52}" type="sibTrans" cxnId="{A8A280D1-13E0-40CF-8B7E-A8D2247E68EC}">
      <dgm:prSet/>
      <dgm:spPr/>
      <dgm:t>
        <a:bodyPr/>
        <a:lstStyle/>
        <a:p>
          <a:endParaRPr lang="zh-CN" altLang="en-US"/>
        </a:p>
      </dgm:t>
    </dgm:pt>
    <dgm:pt modelId="{C0BA24BB-F9B4-4F90-B5DC-B3F3A7896D46}" type="pres">
      <dgm:prSet presAssocID="{64C8D061-D23C-40D1-945D-DA13E296C693}" presName="Name0" presStyleCnt="0">
        <dgm:presLayoutVars>
          <dgm:dir/>
          <dgm:resizeHandles val="exact"/>
        </dgm:presLayoutVars>
      </dgm:prSet>
      <dgm:spPr/>
    </dgm:pt>
    <dgm:pt modelId="{FE836735-DB0F-4A61-989D-D5D9F86B5ED3}" type="pres">
      <dgm:prSet presAssocID="{64C8D061-D23C-40D1-945D-DA13E296C693}" presName="vNodes" presStyleCnt="0"/>
      <dgm:spPr/>
    </dgm:pt>
    <dgm:pt modelId="{3038F915-EF2A-443E-AB50-CFEC87CD70D7}" type="pres">
      <dgm:prSet presAssocID="{1F8D464B-DB46-49E3-8138-E8E70AC6F29C}" presName="node" presStyleLbl="node1" presStyleIdx="0" presStyleCnt="3" custScaleX="349895" custScaleY="140179" custLinFactY="-10926" custLinFactNeighborX="-76" custLinFactNeighborY="-100000">
        <dgm:presLayoutVars>
          <dgm:bulletEnabled val="1"/>
        </dgm:presLayoutVars>
      </dgm:prSet>
      <dgm:spPr/>
    </dgm:pt>
    <dgm:pt modelId="{8F54F967-B92B-4ABE-9B7C-7CC7D0C65CCE}" type="pres">
      <dgm:prSet presAssocID="{8B5E35FD-03EE-4AB8-86CC-E604CF5C1D2A}" presName="spacerT" presStyleCnt="0"/>
      <dgm:spPr/>
    </dgm:pt>
    <dgm:pt modelId="{07BC7278-CF43-4634-B3FF-272FAFDE2E59}" type="pres">
      <dgm:prSet presAssocID="{8B5E35FD-03EE-4AB8-86CC-E604CF5C1D2A}" presName="sibTrans" presStyleLbl="sibTrans2D1" presStyleIdx="0" presStyleCnt="2"/>
      <dgm:spPr/>
    </dgm:pt>
    <dgm:pt modelId="{B1CCF54D-7DF5-4E96-B6A9-DCF674A056EF}" type="pres">
      <dgm:prSet presAssocID="{8B5E35FD-03EE-4AB8-86CC-E604CF5C1D2A}" presName="spacerB" presStyleCnt="0"/>
      <dgm:spPr/>
    </dgm:pt>
    <dgm:pt modelId="{2B8E020F-2A8E-4CED-BA88-4AFDD8A697BA}" type="pres">
      <dgm:prSet presAssocID="{06553584-A7DB-4F0C-ACE9-CB05E34A29A2}" presName="node" presStyleLbl="node1" presStyleIdx="1" presStyleCnt="3" custScaleX="347846" custScaleY="137665">
        <dgm:presLayoutVars>
          <dgm:bulletEnabled val="1"/>
        </dgm:presLayoutVars>
      </dgm:prSet>
      <dgm:spPr/>
    </dgm:pt>
    <dgm:pt modelId="{51F2BF8C-8D35-4592-9CB3-5BD8B68E8E5E}" type="pres">
      <dgm:prSet presAssocID="{64C8D061-D23C-40D1-945D-DA13E296C693}" presName="sibTransLast" presStyleLbl="sibTrans2D1" presStyleIdx="1" presStyleCnt="2" custAng="21475623" custScaleX="368785" custScaleY="181336" custLinFactX="-8541" custLinFactNeighborX="-100000" custLinFactNeighborY="7007"/>
      <dgm:spPr/>
    </dgm:pt>
    <dgm:pt modelId="{37457E6B-D03A-4467-B4EC-A83365DBDCB0}" type="pres">
      <dgm:prSet presAssocID="{64C8D061-D23C-40D1-945D-DA13E296C693}" presName="connectorText" presStyleLbl="sibTrans2D1" presStyleIdx="1" presStyleCnt="2"/>
      <dgm:spPr/>
    </dgm:pt>
    <dgm:pt modelId="{3E361CF3-6DB2-4887-AADC-7977528C8B25}" type="pres">
      <dgm:prSet presAssocID="{64C8D061-D23C-40D1-945D-DA13E296C693}" presName="lastNode" presStyleLbl="node1" presStyleIdx="2" presStyleCnt="3" custScaleX="181907" custScaleY="82883" custLinFactNeighborX="-22429" custLinFactNeighborY="2718">
        <dgm:presLayoutVars>
          <dgm:bulletEnabled val="1"/>
        </dgm:presLayoutVars>
      </dgm:prSet>
      <dgm:spPr/>
    </dgm:pt>
  </dgm:ptLst>
  <dgm:cxnLst>
    <dgm:cxn modelId="{546D5B13-BE90-4D87-9409-7901ED7F9139}" type="presOf" srcId="{06553584-A7DB-4F0C-ACE9-CB05E34A29A2}" destId="{2B8E020F-2A8E-4CED-BA88-4AFDD8A697BA}" srcOrd="0" destOrd="0" presId="urn:microsoft.com/office/officeart/2005/8/layout/equation2"/>
    <dgm:cxn modelId="{00693D5F-BA3D-4186-B854-C9A9BC26A24E}" type="presOf" srcId="{51D25DBE-71A5-4DFA-8D8E-574A5504C97E}" destId="{37457E6B-D03A-4467-B4EC-A83365DBDCB0}" srcOrd="1" destOrd="0" presId="urn:microsoft.com/office/officeart/2005/8/layout/equation2"/>
    <dgm:cxn modelId="{C0F21A66-C01B-4A0F-9D47-CAA1AD0BE93A}" type="presOf" srcId="{DBEB6AE6-AB7C-4C56-955A-4FA83FA10DFC}" destId="{3E361CF3-6DB2-4887-AADC-7977528C8B25}" srcOrd="0" destOrd="0" presId="urn:microsoft.com/office/officeart/2005/8/layout/equation2"/>
    <dgm:cxn modelId="{CFC5A297-E8E1-4277-9693-7B00017805E8}" type="presOf" srcId="{1F8D464B-DB46-49E3-8138-E8E70AC6F29C}" destId="{3038F915-EF2A-443E-AB50-CFEC87CD70D7}" srcOrd="0" destOrd="0" presId="urn:microsoft.com/office/officeart/2005/8/layout/equation2"/>
    <dgm:cxn modelId="{54505CB3-DB73-425D-AD59-60D4C7C59A43}" type="presOf" srcId="{8B5E35FD-03EE-4AB8-86CC-E604CF5C1D2A}" destId="{07BC7278-CF43-4634-B3FF-272FAFDE2E59}" srcOrd="0" destOrd="0" presId="urn:microsoft.com/office/officeart/2005/8/layout/equation2"/>
    <dgm:cxn modelId="{9E0508B9-130F-4FAA-9897-64A1A786ECB2}" srcId="{64C8D061-D23C-40D1-945D-DA13E296C693}" destId="{06553584-A7DB-4F0C-ACE9-CB05E34A29A2}" srcOrd="1" destOrd="0" parTransId="{A8D163B1-0B3E-455D-8BEB-8832F9176CB8}" sibTransId="{51D25DBE-71A5-4DFA-8D8E-574A5504C97E}"/>
    <dgm:cxn modelId="{14C579CC-7976-4A93-818D-2DAE66848FF8}" srcId="{64C8D061-D23C-40D1-945D-DA13E296C693}" destId="{1F8D464B-DB46-49E3-8138-E8E70AC6F29C}" srcOrd="0" destOrd="0" parTransId="{4F76F1B2-B5D3-4695-B69F-2444EF14B2D2}" sibTransId="{8B5E35FD-03EE-4AB8-86CC-E604CF5C1D2A}"/>
    <dgm:cxn modelId="{A8A280D1-13E0-40CF-8B7E-A8D2247E68EC}" srcId="{64C8D061-D23C-40D1-945D-DA13E296C693}" destId="{DBEB6AE6-AB7C-4C56-955A-4FA83FA10DFC}" srcOrd="2" destOrd="0" parTransId="{E48E8B4E-209D-412A-9333-C7FC9F9D5748}" sibTransId="{3B43646D-AC3A-48F5-8EAE-B11883CD5F52}"/>
    <dgm:cxn modelId="{15AE7BE2-14FC-4CBB-AA02-988B2B850013}" type="presOf" srcId="{64C8D061-D23C-40D1-945D-DA13E296C693}" destId="{C0BA24BB-F9B4-4F90-B5DC-B3F3A7896D46}" srcOrd="0" destOrd="0" presId="urn:microsoft.com/office/officeart/2005/8/layout/equation2"/>
    <dgm:cxn modelId="{9B0680F5-5F3F-430B-A58F-C23581B5FCE8}" type="presOf" srcId="{51D25DBE-71A5-4DFA-8D8E-574A5504C97E}" destId="{51F2BF8C-8D35-4592-9CB3-5BD8B68E8E5E}" srcOrd="0" destOrd="0" presId="urn:microsoft.com/office/officeart/2005/8/layout/equation2"/>
    <dgm:cxn modelId="{69EA0C4C-AF9D-48AB-84A9-013A62422EFB}" type="presParOf" srcId="{C0BA24BB-F9B4-4F90-B5DC-B3F3A7896D46}" destId="{FE836735-DB0F-4A61-989D-D5D9F86B5ED3}" srcOrd="0" destOrd="0" presId="urn:microsoft.com/office/officeart/2005/8/layout/equation2"/>
    <dgm:cxn modelId="{EDB64183-53A8-4DE5-B42F-5F0B885E35BA}" type="presParOf" srcId="{FE836735-DB0F-4A61-989D-D5D9F86B5ED3}" destId="{3038F915-EF2A-443E-AB50-CFEC87CD70D7}" srcOrd="0" destOrd="0" presId="urn:microsoft.com/office/officeart/2005/8/layout/equation2"/>
    <dgm:cxn modelId="{3611598B-D65F-401A-835A-C23B1E4E7222}" type="presParOf" srcId="{FE836735-DB0F-4A61-989D-D5D9F86B5ED3}" destId="{8F54F967-B92B-4ABE-9B7C-7CC7D0C65CCE}" srcOrd="1" destOrd="0" presId="urn:microsoft.com/office/officeart/2005/8/layout/equation2"/>
    <dgm:cxn modelId="{DD408621-484F-42D6-9887-26FF5C8452BB}" type="presParOf" srcId="{FE836735-DB0F-4A61-989D-D5D9F86B5ED3}" destId="{07BC7278-CF43-4634-B3FF-272FAFDE2E59}" srcOrd="2" destOrd="0" presId="urn:microsoft.com/office/officeart/2005/8/layout/equation2"/>
    <dgm:cxn modelId="{68F8AC1A-5305-4F0B-B5DB-40B43B6C22C8}" type="presParOf" srcId="{FE836735-DB0F-4A61-989D-D5D9F86B5ED3}" destId="{B1CCF54D-7DF5-4E96-B6A9-DCF674A056EF}" srcOrd="3" destOrd="0" presId="urn:microsoft.com/office/officeart/2005/8/layout/equation2"/>
    <dgm:cxn modelId="{B993689A-806E-4A8D-AF8F-18E3FF0171D7}" type="presParOf" srcId="{FE836735-DB0F-4A61-989D-D5D9F86B5ED3}" destId="{2B8E020F-2A8E-4CED-BA88-4AFDD8A697BA}" srcOrd="4" destOrd="0" presId="urn:microsoft.com/office/officeart/2005/8/layout/equation2"/>
    <dgm:cxn modelId="{DCDFA2A7-01A7-4B27-991E-BE30B6E6FEE4}" type="presParOf" srcId="{C0BA24BB-F9B4-4F90-B5DC-B3F3A7896D46}" destId="{51F2BF8C-8D35-4592-9CB3-5BD8B68E8E5E}" srcOrd="1" destOrd="0" presId="urn:microsoft.com/office/officeart/2005/8/layout/equation2"/>
    <dgm:cxn modelId="{97567E0E-9ED6-4B76-88D5-CAF48347505A}" type="presParOf" srcId="{51F2BF8C-8D35-4592-9CB3-5BD8B68E8E5E}" destId="{37457E6B-D03A-4467-B4EC-A83365DBDCB0}" srcOrd="0" destOrd="0" presId="urn:microsoft.com/office/officeart/2005/8/layout/equation2"/>
    <dgm:cxn modelId="{597BFA9C-C333-4010-9431-70C025345712}" type="presParOf" srcId="{C0BA24BB-F9B4-4F90-B5DC-B3F3A7896D46}" destId="{3E361CF3-6DB2-4887-AADC-7977528C8B2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C8D061-D23C-40D1-945D-DA13E296C693}" type="doc">
      <dgm:prSet loTypeId="urn:microsoft.com/office/officeart/2005/8/layout/equation2" loCatId="relationship" qsTypeId="urn:microsoft.com/office/officeart/2005/8/quickstyle/simple1" qsCatId="simple" csTypeId="urn:microsoft.com/office/officeart/2005/8/colors/colorful1" csCatId="colorful" phldr="1"/>
      <dgm:spPr/>
    </dgm:pt>
    <dgm:pt modelId="{06553584-A7DB-4F0C-ACE9-CB05E34A29A2}">
      <dgm:prSet phldrT="[文本]" custT="1"/>
      <dgm:spPr/>
      <dgm:t>
        <a:bodyPr/>
        <a:lstStyle/>
        <a:p>
          <a:r>
            <a:rPr lang="en-US" altLang="zh-CN" sz="2400" b="1" dirty="0">
              <a:latin typeface="Calibri" panose="020F0502020204030204" pitchFamily="34" charset="0"/>
              <a:cs typeface="Calibri" panose="020F0502020204030204" pitchFamily="34" charset="0"/>
            </a:rPr>
            <a:t>CDEX-1</a:t>
          </a:r>
          <a:endParaRPr lang="zh-CN" altLang="en-US" sz="24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8D163B1-0B3E-455D-8BEB-8832F9176CB8}" type="parTrans" cxnId="{9E0508B9-130F-4FAA-9897-64A1A786ECB2}">
      <dgm:prSet/>
      <dgm:spPr/>
      <dgm:t>
        <a:bodyPr/>
        <a:lstStyle/>
        <a:p>
          <a:endParaRPr lang="zh-CN" altLang="en-US"/>
        </a:p>
      </dgm:t>
    </dgm:pt>
    <dgm:pt modelId="{51D25DBE-71A5-4DFA-8D8E-574A5504C97E}" type="sibTrans" cxnId="{9E0508B9-130F-4FAA-9897-64A1A786ECB2}">
      <dgm:prSet/>
      <dgm:spPr/>
      <dgm:t>
        <a:bodyPr/>
        <a:lstStyle/>
        <a:p>
          <a:endParaRPr lang="zh-CN" altLang="en-US"/>
        </a:p>
      </dgm:t>
    </dgm:pt>
    <dgm:pt modelId="{DBEB6AE6-AB7C-4C56-955A-4FA83FA10DFC}">
      <dgm:prSet phldrT="[文本]" custT="1"/>
      <dgm:spPr/>
      <dgm:t>
        <a:bodyPr/>
        <a:lstStyle/>
        <a:p>
          <a:r>
            <a:rPr lang="en-US" altLang="zh-CN" sz="2400" b="1" dirty="0">
              <a:latin typeface="Calibri" panose="020F0502020204030204" pitchFamily="34" charset="0"/>
              <a:cs typeface="Calibri" panose="020F0502020204030204" pitchFamily="34" charset="0"/>
            </a:rPr>
            <a:t>CDEX-10</a:t>
          </a:r>
          <a:endParaRPr lang="zh-CN" altLang="en-US" sz="24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48E8B4E-209D-412A-9333-C7FC9F9D5748}" type="parTrans" cxnId="{A8A280D1-13E0-40CF-8B7E-A8D2247E68EC}">
      <dgm:prSet/>
      <dgm:spPr/>
      <dgm:t>
        <a:bodyPr/>
        <a:lstStyle/>
        <a:p>
          <a:endParaRPr lang="zh-CN" altLang="en-US"/>
        </a:p>
      </dgm:t>
    </dgm:pt>
    <dgm:pt modelId="{3B43646D-AC3A-48F5-8EAE-B11883CD5F52}" type="sibTrans" cxnId="{A8A280D1-13E0-40CF-8B7E-A8D2247E68EC}">
      <dgm:prSet/>
      <dgm:spPr/>
      <dgm:t>
        <a:bodyPr/>
        <a:lstStyle/>
        <a:p>
          <a:endParaRPr lang="zh-CN" altLang="en-US"/>
        </a:p>
      </dgm:t>
    </dgm:pt>
    <dgm:pt modelId="{C0BA24BB-F9B4-4F90-B5DC-B3F3A7896D46}" type="pres">
      <dgm:prSet presAssocID="{64C8D061-D23C-40D1-945D-DA13E296C693}" presName="Name0" presStyleCnt="0">
        <dgm:presLayoutVars>
          <dgm:dir/>
          <dgm:resizeHandles val="exact"/>
        </dgm:presLayoutVars>
      </dgm:prSet>
      <dgm:spPr/>
    </dgm:pt>
    <dgm:pt modelId="{FE836735-DB0F-4A61-989D-D5D9F86B5ED3}" type="pres">
      <dgm:prSet presAssocID="{64C8D061-D23C-40D1-945D-DA13E296C693}" presName="vNodes" presStyleCnt="0"/>
      <dgm:spPr/>
    </dgm:pt>
    <dgm:pt modelId="{2B8E020F-2A8E-4CED-BA88-4AFDD8A697BA}" type="pres">
      <dgm:prSet presAssocID="{06553584-A7DB-4F0C-ACE9-CB05E34A29A2}" presName="node" presStyleLbl="node1" presStyleIdx="0" presStyleCnt="2" custScaleX="133158" custScaleY="57456" custLinFactNeighborX="17704" custLinFactNeighborY="-1683">
        <dgm:presLayoutVars>
          <dgm:bulletEnabled val="1"/>
        </dgm:presLayoutVars>
      </dgm:prSet>
      <dgm:spPr/>
    </dgm:pt>
    <dgm:pt modelId="{51F2BF8C-8D35-4592-9CB3-5BD8B68E8E5E}" type="pres">
      <dgm:prSet presAssocID="{64C8D061-D23C-40D1-945D-DA13E296C693}" presName="sibTransLast" presStyleLbl="sibTrans2D1" presStyleIdx="0" presStyleCnt="1" custAng="21540000" custScaleX="169005" custScaleY="86485"/>
      <dgm:spPr/>
    </dgm:pt>
    <dgm:pt modelId="{37457E6B-D03A-4467-B4EC-A83365DBDCB0}" type="pres">
      <dgm:prSet presAssocID="{64C8D061-D23C-40D1-945D-DA13E296C693}" presName="connectorText" presStyleLbl="sibTrans2D1" presStyleIdx="0" presStyleCnt="1"/>
      <dgm:spPr/>
    </dgm:pt>
    <dgm:pt modelId="{3E361CF3-6DB2-4887-AADC-7977528C8B25}" type="pres">
      <dgm:prSet presAssocID="{64C8D061-D23C-40D1-945D-DA13E296C693}" presName="lastNode" presStyleLbl="node1" presStyleIdx="1" presStyleCnt="2" custScaleX="141799" custScaleY="57002" custLinFactNeighborX="3248">
        <dgm:presLayoutVars>
          <dgm:bulletEnabled val="1"/>
        </dgm:presLayoutVars>
      </dgm:prSet>
      <dgm:spPr/>
    </dgm:pt>
  </dgm:ptLst>
  <dgm:cxnLst>
    <dgm:cxn modelId="{546D5B13-BE90-4D87-9409-7901ED7F9139}" type="presOf" srcId="{06553584-A7DB-4F0C-ACE9-CB05E34A29A2}" destId="{2B8E020F-2A8E-4CED-BA88-4AFDD8A697BA}" srcOrd="0" destOrd="0" presId="urn:microsoft.com/office/officeart/2005/8/layout/equation2"/>
    <dgm:cxn modelId="{00693D5F-BA3D-4186-B854-C9A9BC26A24E}" type="presOf" srcId="{51D25DBE-71A5-4DFA-8D8E-574A5504C97E}" destId="{37457E6B-D03A-4467-B4EC-A83365DBDCB0}" srcOrd="1" destOrd="0" presId="urn:microsoft.com/office/officeart/2005/8/layout/equation2"/>
    <dgm:cxn modelId="{C0F21A66-C01B-4A0F-9D47-CAA1AD0BE93A}" type="presOf" srcId="{DBEB6AE6-AB7C-4C56-955A-4FA83FA10DFC}" destId="{3E361CF3-6DB2-4887-AADC-7977528C8B25}" srcOrd="0" destOrd="0" presId="urn:microsoft.com/office/officeart/2005/8/layout/equation2"/>
    <dgm:cxn modelId="{9E0508B9-130F-4FAA-9897-64A1A786ECB2}" srcId="{64C8D061-D23C-40D1-945D-DA13E296C693}" destId="{06553584-A7DB-4F0C-ACE9-CB05E34A29A2}" srcOrd="0" destOrd="0" parTransId="{A8D163B1-0B3E-455D-8BEB-8832F9176CB8}" sibTransId="{51D25DBE-71A5-4DFA-8D8E-574A5504C97E}"/>
    <dgm:cxn modelId="{A8A280D1-13E0-40CF-8B7E-A8D2247E68EC}" srcId="{64C8D061-D23C-40D1-945D-DA13E296C693}" destId="{DBEB6AE6-AB7C-4C56-955A-4FA83FA10DFC}" srcOrd="1" destOrd="0" parTransId="{E48E8B4E-209D-412A-9333-C7FC9F9D5748}" sibTransId="{3B43646D-AC3A-48F5-8EAE-B11883CD5F52}"/>
    <dgm:cxn modelId="{15AE7BE2-14FC-4CBB-AA02-988B2B850013}" type="presOf" srcId="{64C8D061-D23C-40D1-945D-DA13E296C693}" destId="{C0BA24BB-F9B4-4F90-B5DC-B3F3A7896D46}" srcOrd="0" destOrd="0" presId="urn:microsoft.com/office/officeart/2005/8/layout/equation2"/>
    <dgm:cxn modelId="{9B0680F5-5F3F-430B-A58F-C23581B5FCE8}" type="presOf" srcId="{51D25DBE-71A5-4DFA-8D8E-574A5504C97E}" destId="{51F2BF8C-8D35-4592-9CB3-5BD8B68E8E5E}" srcOrd="0" destOrd="0" presId="urn:microsoft.com/office/officeart/2005/8/layout/equation2"/>
    <dgm:cxn modelId="{69EA0C4C-AF9D-48AB-84A9-013A62422EFB}" type="presParOf" srcId="{C0BA24BB-F9B4-4F90-B5DC-B3F3A7896D46}" destId="{FE836735-DB0F-4A61-989D-D5D9F86B5ED3}" srcOrd="0" destOrd="0" presId="urn:microsoft.com/office/officeart/2005/8/layout/equation2"/>
    <dgm:cxn modelId="{B993689A-806E-4A8D-AF8F-18E3FF0171D7}" type="presParOf" srcId="{FE836735-DB0F-4A61-989D-D5D9F86B5ED3}" destId="{2B8E020F-2A8E-4CED-BA88-4AFDD8A697BA}" srcOrd="0" destOrd="0" presId="urn:microsoft.com/office/officeart/2005/8/layout/equation2"/>
    <dgm:cxn modelId="{DCDFA2A7-01A7-4B27-991E-BE30B6E6FEE4}" type="presParOf" srcId="{C0BA24BB-F9B4-4F90-B5DC-B3F3A7896D46}" destId="{51F2BF8C-8D35-4592-9CB3-5BD8B68E8E5E}" srcOrd="1" destOrd="0" presId="urn:microsoft.com/office/officeart/2005/8/layout/equation2"/>
    <dgm:cxn modelId="{97567E0E-9ED6-4B76-88D5-CAF48347505A}" type="presParOf" srcId="{51F2BF8C-8D35-4592-9CB3-5BD8B68E8E5E}" destId="{37457E6B-D03A-4467-B4EC-A83365DBDCB0}" srcOrd="0" destOrd="0" presId="urn:microsoft.com/office/officeart/2005/8/layout/equation2"/>
    <dgm:cxn modelId="{597BFA9C-C333-4010-9431-70C025345712}" type="presParOf" srcId="{C0BA24BB-F9B4-4F90-B5DC-B3F3A7896D46}" destId="{3E361CF3-6DB2-4887-AADC-7977528C8B2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8F915-EF2A-443E-AB50-CFEC87CD70D7}">
      <dsp:nvSpPr>
        <dsp:cNvPr id="0" name=""/>
        <dsp:cNvSpPr/>
      </dsp:nvSpPr>
      <dsp:spPr>
        <a:xfrm>
          <a:off x="1262" y="230172"/>
          <a:ext cx="2054036" cy="82291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200" b="1" kern="1200" dirty="0">
              <a:latin typeface="Calibri" panose="020F0502020204030204" pitchFamily="34" charset="0"/>
              <a:cs typeface="Calibri" panose="020F0502020204030204" pitchFamily="34" charset="0"/>
            </a:rPr>
            <a:t>CDEX-50dm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200" b="1" kern="1200" dirty="0">
              <a:latin typeface="Calibri" panose="020F0502020204030204" pitchFamily="34" charset="0"/>
              <a:cs typeface="Calibri" panose="020F0502020204030204" pitchFamily="34" charset="0"/>
            </a:rPr>
            <a:t>(DM)</a:t>
          </a:r>
          <a:endParaRPr lang="zh-CN" altLang="en-US" sz="22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02069" y="350685"/>
        <a:ext cx="1452422" cy="581886"/>
      </dsp:txXfrm>
    </dsp:sp>
    <dsp:sp modelId="{07BC7278-CF43-4634-B3FF-272FAFDE2E59}">
      <dsp:nvSpPr>
        <dsp:cNvPr id="0" name=""/>
        <dsp:cNvSpPr/>
      </dsp:nvSpPr>
      <dsp:spPr>
        <a:xfrm>
          <a:off x="858484" y="1212560"/>
          <a:ext cx="340485" cy="340485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903615" y="1342761"/>
        <a:ext cx="250223" cy="80083"/>
      </dsp:txXfrm>
    </dsp:sp>
    <dsp:sp modelId="{2B8E020F-2A8E-4CED-BA88-4AFDD8A697BA}">
      <dsp:nvSpPr>
        <dsp:cNvPr id="0" name=""/>
        <dsp:cNvSpPr/>
      </dsp:nvSpPr>
      <dsp:spPr>
        <a:xfrm>
          <a:off x="7722" y="1600714"/>
          <a:ext cx="2042008" cy="808153"/>
        </a:xfrm>
        <a:prstGeom prst="ellipse">
          <a:avLst/>
        </a:prstGeom>
        <a:solidFill>
          <a:srgbClr val="0033CC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CDEX-300ν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(0νββ)</a:t>
          </a:r>
          <a:endParaRPr lang="zh-CN" altLang="en-US" sz="24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06767" y="1719065"/>
        <a:ext cx="1443918" cy="571451"/>
      </dsp:txXfrm>
    </dsp:sp>
    <dsp:sp modelId="{51F2BF8C-8D35-4592-9CB3-5BD8B68E8E5E}">
      <dsp:nvSpPr>
        <dsp:cNvPr id="0" name=""/>
        <dsp:cNvSpPr/>
      </dsp:nvSpPr>
      <dsp:spPr>
        <a:xfrm>
          <a:off x="1707791" y="1180232"/>
          <a:ext cx="654432" cy="3960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1707791" y="1259432"/>
        <a:ext cx="535631" cy="237602"/>
      </dsp:txXfrm>
    </dsp:sp>
    <dsp:sp modelId="{3E361CF3-6DB2-4887-AADC-7977528C8B25}">
      <dsp:nvSpPr>
        <dsp:cNvPr id="0" name=""/>
        <dsp:cNvSpPr/>
      </dsp:nvSpPr>
      <dsp:spPr>
        <a:xfrm>
          <a:off x="2386549" y="920776"/>
          <a:ext cx="2135747" cy="973119"/>
        </a:xfrm>
        <a:prstGeom prst="ellips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CDEX-1000</a:t>
          </a:r>
          <a:endParaRPr lang="zh-CN" altLang="en-US" sz="24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699322" y="1063286"/>
        <a:ext cx="1510201" cy="688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E020F-2A8E-4CED-BA88-4AFDD8A697BA}">
      <dsp:nvSpPr>
        <dsp:cNvPr id="0" name=""/>
        <dsp:cNvSpPr/>
      </dsp:nvSpPr>
      <dsp:spPr>
        <a:xfrm>
          <a:off x="219335" y="555345"/>
          <a:ext cx="1638996" cy="7072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CDEX-1</a:t>
          </a:r>
          <a:endParaRPr lang="zh-CN" altLang="en-US" sz="24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59360" y="658913"/>
        <a:ext cx="1158946" cy="500070"/>
      </dsp:txXfrm>
    </dsp:sp>
    <dsp:sp modelId="{51F2BF8C-8D35-4592-9CB3-5BD8B68E8E5E}">
      <dsp:nvSpPr>
        <dsp:cNvPr id="0" name=""/>
        <dsp:cNvSpPr/>
      </dsp:nvSpPr>
      <dsp:spPr>
        <a:xfrm rot="21572162">
          <a:off x="1893205" y="721131"/>
          <a:ext cx="468000" cy="395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1893207" y="800812"/>
        <a:ext cx="349200" cy="237599"/>
      </dsp:txXfrm>
    </dsp:sp>
    <dsp:sp modelId="{3E361CF3-6DB2-4887-AADC-7977528C8B25}">
      <dsp:nvSpPr>
        <dsp:cNvPr id="0" name=""/>
        <dsp:cNvSpPr/>
      </dsp:nvSpPr>
      <dsp:spPr>
        <a:xfrm>
          <a:off x="2380361" y="578855"/>
          <a:ext cx="1745355" cy="70161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CDEX-10</a:t>
          </a:r>
          <a:endParaRPr lang="zh-CN" altLang="en-US" sz="24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635962" y="681605"/>
        <a:ext cx="1234153" cy="4961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BD45067-A865-4501-852B-CE736F8843C3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B94BE62-0BEA-4DA3-A63F-8332A219A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37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sz="1200" dirty="0">
                <a:cs typeface="Arial" panose="020B0604020202020204" pitchFamily="34" charset="0"/>
              </a:rPr>
              <a:t>Ref:</a:t>
            </a:r>
          </a:p>
          <a:p>
            <a:pPr>
              <a:spcBef>
                <a:spcPts val="600"/>
              </a:spcBef>
            </a:pPr>
            <a:r>
              <a:rPr lang="en-US" altLang="zh-CN" sz="1200" dirty="0">
                <a:cs typeface="Arial" panose="020B0604020202020204" pitchFamily="34" charset="0"/>
              </a:rPr>
              <a:t>MJD:</a:t>
            </a:r>
            <a:r>
              <a:rPr lang="zh-CN" altLang="en-US" sz="1200" dirty="0">
                <a:cs typeface="Arial" panose="020B0604020202020204" pitchFamily="34" charset="0"/>
              </a:rPr>
              <a:t> </a:t>
            </a:r>
            <a:r>
              <a:rPr lang="en-US" altLang="zh-CN" sz="1200" dirty="0">
                <a:cs typeface="Arial" panose="020B0604020202020204" pitchFamily="34" charset="0"/>
              </a:rPr>
              <a:t>PRL 120 132502 (2018)</a:t>
            </a:r>
          </a:p>
          <a:p>
            <a:pPr>
              <a:spcBef>
                <a:spcPts val="600"/>
              </a:spcBef>
            </a:pPr>
            <a:r>
              <a:rPr lang="en-US" altLang="zh-CN" sz="1200" dirty="0">
                <a:cs typeface="Arial" panose="020B0604020202020204" pitchFamily="34" charset="0"/>
              </a:rPr>
              <a:t>CUORE: PRL 124 122501 (2020)</a:t>
            </a:r>
            <a:endParaRPr lang="zh-CN" altLang="en-US" sz="1200" dirty="0"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fr-FR" altLang="zh-CN" sz="1200" dirty="0">
                <a:cs typeface="Arial" panose="020B0604020202020204" pitchFamily="34" charset="0"/>
              </a:rPr>
              <a:t>CUPID-Mo</a:t>
            </a:r>
            <a:r>
              <a:rPr lang="en-US" altLang="zh-CN" sz="1200" dirty="0">
                <a:cs typeface="Arial" panose="020B0604020202020204" pitchFamily="34" charset="0"/>
              </a:rPr>
              <a:t>:</a:t>
            </a:r>
            <a:r>
              <a:rPr lang="zh-CN" altLang="en-US" sz="1200" dirty="0">
                <a:cs typeface="Arial" panose="020B0604020202020204" pitchFamily="34" charset="0"/>
              </a:rPr>
              <a:t> </a:t>
            </a:r>
            <a:r>
              <a:rPr lang="fr-FR" altLang="zh-CN" sz="1200" dirty="0">
                <a:cs typeface="Arial" panose="020B0604020202020204" pitchFamily="34" charset="0"/>
              </a:rPr>
              <a:t>EPJC 80 44 (2020)</a:t>
            </a:r>
            <a:endParaRPr lang="zh-CN" altLang="en-US" sz="1200" dirty="0"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fr-FR" altLang="zh-CN" sz="1200" dirty="0">
                <a:cs typeface="Arial" panose="020B0604020202020204" pitchFamily="34" charset="0"/>
              </a:rPr>
              <a:t>CUPID-0</a:t>
            </a:r>
            <a:r>
              <a:rPr lang="en-US" altLang="zh-CN" sz="1200" dirty="0">
                <a:cs typeface="Arial" panose="020B0604020202020204" pitchFamily="34" charset="0"/>
              </a:rPr>
              <a:t>:</a:t>
            </a:r>
            <a:r>
              <a:rPr lang="zh-CN" altLang="en-US" sz="1200" dirty="0">
                <a:cs typeface="Arial" panose="020B0604020202020204" pitchFamily="34" charset="0"/>
              </a:rPr>
              <a:t> </a:t>
            </a:r>
            <a:r>
              <a:rPr lang="fr-FR" altLang="zh-CN" sz="1200" dirty="0">
                <a:cs typeface="Arial" panose="020B0604020202020204" pitchFamily="34" charset="0"/>
              </a:rPr>
              <a:t>EPJC 78 734 (2018)</a:t>
            </a:r>
          </a:p>
          <a:p>
            <a:pPr>
              <a:spcBef>
                <a:spcPts val="600"/>
              </a:spcBef>
            </a:pPr>
            <a:r>
              <a:rPr lang="en-US" altLang="zh-CN" sz="1200" dirty="0">
                <a:cs typeface="Arial" panose="020B0604020202020204" pitchFamily="34" charset="0"/>
              </a:rPr>
              <a:t>EXO-200: PRL 123 161802 (2019)</a:t>
            </a:r>
            <a:endParaRPr lang="zh-CN" altLang="en-US" sz="1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4BE62-0BEA-4DA3-A63F-8332A219A34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42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endParaRPr lang="zh-CN" altLang="en-US" sz="1200" dirty="0">
              <a:cs typeface="Lucida Sans Unicode" panose="020B0602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4BE62-0BEA-4DA3-A63F-8332A219A34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37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altLang="zh-CN" sz="1200" dirty="0">
                    <a:solidFill>
                      <a:srgbClr val="000000"/>
                    </a:solidFill>
                    <a:cs typeface="Lucida Sans Unicode" panose="020B0602030504020204" pitchFamily="34" charset="0"/>
                  </a:rPr>
                  <a:t>GERDA: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Lucida Sans Unicode" panose="020B0602030504020204" pitchFamily="34" charset="0"/>
                          </a:rPr>
                        </m:ctrlPr>
                      </m:sSubSupPr>
                      <m:e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Lucida Sans Unicode" panose="020B0602030504020204" pitchFamily="34" charset="0"/>
                          </a:rPr>
                          <m:t>1.9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Lucida Sans Unicode" panose="020B0602030504020204" pitchFamily="34" charset="0"/>
                          </a:rPr>
                          <m:t>−1.4</m:t>
                        </m:r>
                      </m:sub>
                      <m:sup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Lucida Sans Unicode" panose="020B0602030504020204" pitchFamily="34" charset="0"/>
                          </a:rPr>
                          <m:t>+3.0</m:t>
                        </m:r>
                      </m:sup>
                    </m:sSubSup>
                    <m:r>
                      <a:rPr lang="en-US" altLang="zh-CN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 panose="020B0602030504020204" pitchFamily="34" charset="0"/>
                      </a:rPr>
                      <m:t>×</m:t>
                    </m:r>
                    <m:sSup>
                      <m:sSupPr>
                        <m:ctrlPr>
                          <a:rPr lang="en-US" altLang="zh-CN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ucida Sans Unicode" panose="020B0602030504020204" pitchFamily="34" charset="0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ucida Sans Unicode" panose="020B0602030504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ucida Sans Unicode" panose="020B0602030504020204" pitchFamily="34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altLang="zh-CN" sz="1200" dirty="0">
                    <a:cs typeface="Lucida Sans Unicode" panose="020B0602030504020204" pitchFamily="34" charset="0"/>
                  </a:rPr>
                  <a:t>cpkkd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sz="1200" dirty="0">
                    <a:solidFill>
                      <a:srgbClr val="000000"/>
                    </a:solidFill>
                    <a:cs typeface="Lucida Sans Unicode" panose="020B0602030504020204" pitchFamily="34" charset="0"/>
                  </a:rPr>
                  <a:t>Majorana: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Lucida Sans Unicode" panose="020B0602030504020204" pitchFamily="34" charset="0"/>
                          </a:rPr>
                        </m:ctrlPr>
                      </m:sSubSupPr>
                      <m:e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Lucida Sans Unicode" panose="020B0602030504020204" pitchFamily="34" charset="0"/>
                          </a:rPr>
                          <m:t>4</m:t>
                        </m:r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Lucida Sans Unicode" panose="020B0602030504020204" pitchFamily="34" charset="0"/>
                          </a:rPr>
                          <m:t>.9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Lucida Sans Unicode" panose="020B0602030504020204" pitchFamily="34" charset="0"/>
                          </a:rPr>
                          <m:t>−</m:t>
                        </m:r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Lucida Sans Unicode" panose="020B0602030504020204" pitchFamily="34" charset="0"/>
                          </a:rPr>
                          <m:t>3.0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Lucida Sans Unicode" panose="020B0602030504020204" pitchFamily="34" charset="0"/>
                          </a:rPr>
                          <m:t>+</m:t>
                        </m:r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Lucida Sans Unicode" panose="020B0602030504020204" pitchFamily="34" charset="0"/>
                          </a:rPr>
                          <m:t>8.5</m:t>
                        </m:r>
                      </m:sup>
                    </m:sSubSup>
                    <m:r>
                      <a:rPr lang="en-US" altLang="zh-CN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 panose="020B0602030504020204" pitchFamily="34" charset="0"/>
                      </a:rPr>
                      <m:t>×</m:t>
                    </m:r>
                    <m:sSup>
                      <m:sSupPr>
                        <m:ctrlP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ucida Sans Unicode" panose="020B0602030504020204" pitchFamily="34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ucida Sans Unicode" panose="020B0602030504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ucida Sans Unicode" panose="020B0602030504020204" pitchFamily="34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altLang="zh-CN" sz="1200" dirty="0">
                    <a:cs typeface="Lucida Sans Unicode" panose="020B0602030504020204" pitchFamily="34" charset="0"/>
                  </a:rPr>
                  <a:t>cpkkd</a:t>
                </a:r>
              </a:p>
              <a:p>
                <a:r>
                  <a:rPr lang="en-US" altLang="zh-CN" sz="1200" dirty="0">
                    <a:cs typeface="Lucida Sans Unicode" panose="020B0602030504020204" pitchFamily="34" charset="0"/>
                  </a:rPr>
                  <a:t>LEGEND-1000</a:t>
                </a:r>
                <a:r>
                  <a:rPr lang="zh-CN" altLang="en-US" sz="1200" dirty="0">
                    <a:cs typeface="Lucida Sans Unicode" panose="020B0602030504020204" pitchFamily="34" charset="0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ucida Sans Unicode" panose="020B0602030504020204" pitchFamily="34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ucida Sans Unicode" panose="020B0602030504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altLang="zh-CN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ucida Sans Unicode" panose="020B0602030504020204" pitchFamily="34" charset="0"/>
                          </a:rPr>
                          <m:t>−</m:t>
                        </m:r>
                        <m:r>
                          <a:rPr lang="en-US" altLang="zh-CN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ucida Sans Unicode" panose="020B0602030504020204" pitchFamily="34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altLang="zh-CN" sz="1200" dirty="0">
                    <a:cs typeface="Lucida Sans Unicode" panose="020B0602030504020204" pitchFamily="34" charset="0"/>
                  </a:rPr>
                  <a:t>cpkkd</a:t>
                </a:r>
                <a:endParaRPr lang="zh-CN" altLang="en-US" sz="1200" dirty="0">
                  <a:cs typeface="Lucida Sans Unicode" panose="020B0602030504020204" pitchFamily="34" charset="0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altLang="zh-CN" sz="1200" dirty="0">
                    <a:solidFill>
                      <a:srgbClr val="000000"/>
                    </a:solidFill>
                    <a:cs typeface="Lucida Sans Unicode" panose="020B0602030504020204" pitchFamily="34" charset="0"/>
                  </a:rPr>
                  <a:t>GERDA: </a:t>
                </a: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Lucida Sans Unicode" panose="020B0602030504020204" pitchFamily="34" charset="0"/>
                  </a:rPr>
                  <a:t>〖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  <a:cs typeface="Lucida Sans Unicode" panose="020B0602030504020204" pitchFamily="34" charset="0"/>
                  </a:rPr>
                  <a:t>1.9〗_(−1.4)^(+3.0)</a:t>
                </a: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Lucida Sans Unicode" panose="020B0602030504020204" pitchFamily="34" charset="0"/>
                  </a:rPr>
                  <a:t>×〖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Lucida Sans Unicode" panose="020B0602030504020204" pitchFamily="34" charset="0"/>
                  </a:rPr>
                  <a:t>10〗^(−6)</a:t>
                </a:r>
                <a:r>
                  <a:rPr lang="en-US" altLang="zh-CN" sz="1200" dirty="0">
                    <a:cs typeface="Lucida Sans Unicode" panose="020B0602030504020204" pitchFamily="34" charset="0"/>
                  </a:rPr>
                  <a:t>cpkkd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sz="1200" dirty="0">
                    <a:solidFill>
                      <a:srgbClr val="000000"/>
                    </a:solidFill>
                    <a:cs typeface="Lucida Sans Unicode" panose="020B0602030504020204" pitchFamily="34" charset="0"/>
                  </a:rPr>
                  <a:t>Majorana: </a:t>
                </a: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Lucida Sans Unicode" panose="020B0602030504020204" pitchFamily="34" charset="0"/>
                  </a:rPr>
                  <a:t>〖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  <a:cs typeface="Lucida Sans Unicode" panose="020B0602030504020204" pitchFamily="34" charset="0"/>
                  </a:rPr>
                  <a:t>4</a:t>
                </a: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Lucida Sans Unicode" panose="020B0602030504020204" pitchFamily="34" charset="0"/>
                  </a:rPr>
                  <a:t>.9〗_(−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  <a:cs typeface="Lucida Sans Unicode" panose="020B0602030504020204" pitchFamily="34" charset="0"/>
                  </a:rPr>
                  <a:t>3.0)^(</a:t>
                </a: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Lucida Sans Unicode" panose="020B0602030504020204" pitchFamily="34" charset="0"/>
                  </a:rPr>
                  <a:t>+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  <a:cs typeface="Lucida Sans Unicode" panose="020B0602030504020204" pitchFamily="34" charset="0"/>
                  </a:rPr>
                  <a:t>8.5)</a:t>
                </a: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Lucida Sans Unicode" panose="020B0602030504020204" pitchFamily="34" charset="0"/>
                  </a:rPr>
                  <a:t>×〖10〗^(−6)</a:t>
                </a:r>
                <a:r>
                  <a:rPr lang="en-US" altLang="zh-CN" sz="1200" dirty="0">
                    <a:cs typeface="Lucida Sans Unicode" panose="020B0602030504020204" pitchFamily="34" charset="0"/>
                  </a:rPr>
                  <a:t>cpkkd</a:t>
                </a:r>
              </a:p>
              <a:p>
                <a:r>
                  <a:rPr lang="en-US" altLang="zh-CN" sz="1200" dirty="0">
                    <a:cs typeface="Lucida Sans Unicode" panose="020B0602030504020204" pitchFamily="34" charset="0"/>
                  </a:rPr>
                  <a:t>LEGEND-1000</a:t>
                </a:r>
                <a:r>
                  <a:rPr lang="zh-CN" altLang="en-US" sz="1200" dirty="0">
                    <a:cs typeface="Lucida Sans Unicode" panose="020B0602030504020204" pitchFamily="34" charset="0"/>
                  </a:rPr>
                  <a:t>：</a:t>
                </a: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Lucida Sans Unicode" panose="020B0602030504020204" pitchFamily="34" charset="0"/>
                  </a:rPr>
                  <a:t>〖10〗^(−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Lucida Sans Unicode" panose="020B0602030504020204" pitchFamily="34" charset="0"/>
                  </a:rPr>
                  <a:t>7)</a:t>
                </a:r>
                <a:r>
                  <a:rPr lang="en-US" altLang="zh-CN" sz="1200" dirty="0">
                    <a:cs typeface="Lucida Sans Unicode" panose="020B0602030504020204" pitchFamily="34" charset="0"/>
                  </a:rPr>
                  <a:t>cpkkd</a:t>
                </a:r>
                <a:endParaRPr lang="zh-CN" altLang="en-US" sz="1200" dirty="0">
                  <a:cs typeface="Lucida Sans Unicode" panose="020B0602030504020204" pitchFamily="34" charset="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4BE62-0BEA-4DA3-A63F-8332A219A34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606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84848"/>
            <a:ext cx="6858000" cy="2157898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4379363"/>
            <a:ext cx="6858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Verdana" panose="020B0604030504040204" pitchFamily="34" charset="0"/>
                <a:cs typeface="Verdana" panose="020B060403050404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6" name="Picture 4" descr="2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1"/>
          <a:stretch/>
        </p:blipFill>
        <p:spPr bwMode="auto">
          <a:xfrm>
            <a:off x="0" y="0"/>
            <a:ext cx="9144000" cy="1353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155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245F-AEA8-4E77-80C0-683A8446589D}" type="datetime1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585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EE786-ABD6-4A03-A55D-793868592824}" type="datetime1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500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91693-D7FB-4A4F-AA87-E6A352F5E811}" type="datetime1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52">
            <a:extLst>
              <a:ext uri="{FF2B5EF4-FFF2-40B4-BE49-F238E27FC236}">
                <a16:creationId xmlns:a16="http://schemas.microsoft.com/office/drawing/2014/main" id="{B2F07EA1-F5F1-4516-B0FF-683F5F87D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29854" y="239079"/>
            <a:ext cx="698854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0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D79C-99EC-4A74-BD9C-D23394145FB0}" type="datetime1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459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38638-0CE4-472F-9500-03C7501E8EAD}" type="datetime1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754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303DB-5D57-4FB2-9D4F-37EAB19DC888}" type="datetime1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929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9321-1FDF-4FBD-9EB2-F2D38A65E9C0}" type="datetime1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993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CBFF-EB9F-47B4-A4A3-293758A7FDD4}" type="datetime1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811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6F903-151E-4EB2-9223-350C3D33FE7B}" type="datetime1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94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7795-2AD9-499F-B0FE-32CBCA82E47F}" type="datetime1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316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9938" y="-19878"/>
            <a:ext cx="9153938" cy="114614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24111" y="241287"/>
            <a:ext cx="8604597" cy="623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4112" y="1331843"/>
            <a:ext cx="8604597" cy="4853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24111" y="6356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1CDA0-25C5-4FF9-B119-37D1902F2CB5}" type="datetime1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71308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30B40A86-DCB0-4F28-AE5A-31B4CFAE2D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077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Clr>
          <a:srgbClr val="7030A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Clr>
          <a:srgbClr val="7030A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Clr>
          <a:srgbClr val="7030A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Clr>
          <a:srgbClr val="7030A0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Clr>
          <a:srgbClr val="7030A0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55.png"/><Relationship Id="rId7" Type="http://schemas.openxmlformats.org/officeDocument/2006/relationships/image" Target="../media/image59.jp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png"/><Relationship Id="rId9" Type="http://schemas.openxmlformats.org/officeDocument/2006/relationships/image" Target="../media/image5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70.jpe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71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94.jpeg"/><Relationship Id="rId7" Type="http://schemas.openxmlformats.org/officeDocument/2006/relationships/image" Target="../media/image98.jpe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Relationship Id="rId9" Type="http://schemas.openxmlformats.org/officeDocument/2006/relationships/image" Target="../media/image10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76.png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7" Type="http://schemas.openxmlformats.org/officeDocument/2006/relationships/image" Target="../media/image109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0.png"/><Relationship Id="rId3" Type="http://schemas.openxmlformats.org/officeDocument/2006/relationships/image" Target="../media/image121.png"/><Relationship Id="rId7" Type="http://schemas.openxmlformats.org/officeDocument/2006/relationships/image" Target="../media/image1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50B61D-3DCF-40C6-A283-313AAE1C3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4968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" y="0"/>
            <a:ext cx="9144000" cy="685800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" y="1929804"/>
            <a:ext cx="9144001" cy="1765497"/>
          </a:xfrm>
        </p:spPr>
        <p:txBody>
          <a:bodyPr>
            <a:normAutofit/>
          </a:bodyPr>
          <a:lstStyle/>
          <a:p>
            <a:r>
              <a:rPr lang="en-US" altLang="zh-CN" sz="4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76</a:t>
            </a:r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Ge-0</a:t>
            </a:r>
            <a:r>
              <a:rPr lang="el-GR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νββ</a:t>
            </a:r>
            <a:r>
              <a:rPr lang="zh-CN" alt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实验综述和</a:t>
            </a:r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CDEX-300</a:t>
            </a:r>
            <a:r>
              <a:rPr lang="el-GR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ν</a:t>
            </a:r>
            <a:endParaRPr lang="zh-CN" alt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2999" y="3638830"/>
            <a:ext cx="6858000" cy="1649856"/>
          </a:xfrm>
        </p:spPr>
        <p:txBody>
          <a:bodyPr>
            <a:normAutofit/>
          </a:bodyPr>
          <a:lstStyle/>
          <a:p>
            <a:pPr>
              <a:lnSpc>
                <a:spcPct val="108000"/>
              </a:lnSpc>
              <a:spcBef>
                <a:spcPts val="600"/>
              </a:spcBef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杨 丽 桃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8000"/>
              </a:lnSpc>
              <a:spcBef>
                <a:spcPts val="600"/>
              </a:spcBef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清华大学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8000"/>
              </a:lnSpc>
              <a:spcBef>
                <a:spcPts val="600"/>
              </a:spcBef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CDEX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合作组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23389" y="6064852"/>
            <a:ext cx="3897221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“无中微子双贝塔衰变”研讨会</a:t>
            </a:r>
            <a:r>
              <a:rPr lang="en-US" altLang="zh-CN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,</a:t>
            </a:r>
          </a:p>
          <a:p>
            <a:pPr algn="ctr">
              <a:spcBef>
                <a:spcPts val="600"/>
              </a:spcBef>
            </a:pPr>
            <a:r>
              <a:rPr lang="en-US" altLang="zh-CN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2021</a:t>
            </a:r>
            <a:r>
              <a:rPr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年</a:t>
            </a:r>
            <a:r>
              <a:rPr lang="en-US" altLang="zh-CN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5</a:t>
            </a:r>
            <a:r>
              <a:rPr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月</a:t>
            </a:r>
            <a:r>
              <a:rPr lang="en-US" altLang="zh-CN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19</a:t>
            </a:r>
            <a:r>
              <a:rPr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日</a:t>
            </a:r>
            <a:r>
              <a:rPr lang="en-US" altLang="zh-CN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-23</a:t>
            </a:r>
            <a:r>
              <a:rPr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日</a:t>
            </a:r>
            <a:r>
              <a:rPr lang="en-US" altLang="zh-CN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, </a:t>
            </a:r>
            <a:r>
              <a:rPr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广东 珠海</a:t>
            </a:r>
          </a:p>
        </p:txBody>
      </p:sp>
      <p:pic>
        <p:nvPicPr>
          <p:cNvPr id="10" name="图片 7">
            <a:extLst>
              <a:ext uri="{FF2B5EF4-FFF2-40B4-BE49-F238E27FC236}">
                <a16:creationId xmlns:a16="http://schemas.microsoft.com/office/drawing/2014/main" id="{ED5CC568-35E3-40EF-8E68-4CBB29ABC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5207374"/>
            <a:ext cx="1782150" cy="1652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9A7E03-E04C-4B2C-BCC7-4E07E9401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05" y="5205577"/>
            <a:ext cx="2381295" cy="164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70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F1D48-40FD-4DC5-AC4D-789EC718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cs typeface="方正兰亭黑_GBK"/>
              </a:rPr>
              <a:t>高纯锗探测器技术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C1015-8EBD-4A2F-AF3D-95BFF0D3C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内容占位符 7">
            <a:extLst>
              <a:ext uri="{FF2B5EF4-FFF2-40B4-BE49-F238E27FC236}">
                <a16:creationId xmlns:a16="http://schemas.microsoft.com/office/drawing/2014/main" id="{475695AD-ED0C-4E1D-BC41-A586015BA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038" y="1700213"/>
            <a:ext cx="1620837" cy="16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>
            <a:extLst>
              <a:ext uri="{FF2B5EF4-FFF2-40B4-BE49-F238E27FC236}">
                <a16:creationId xmlns:a16="http://schemas.microsoft.com/office/drawing/2014/main" id="{C6868F87-6D31-4D0E-9618-1E471645F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725613"/>
            <a:ext cx="11938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8D1931-3761-4331-827A-5BE818AA7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832" y="3622675"/>
            <a:ext cx="2208212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1209AF-03D5-4AC9-8815-139475832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607" y="3422215"/>
            <a:ext cx="1681163" cy="248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2">
            <a:extLst>
              <a:ext uri="{FF2B5EF4-FFF2-40B4-BE49-F238E27FC236}">
                <a16:creationId xmlns:a16="http://schemas.microsoft.com/office/drawing/2014/main" id="{2A82E910-D251-4063-A243-71361A98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5875338"/>
            <a:ext cx="12874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tx1"/>
                </a:solidFill>
                <a:latin typeface="Arial Black" panose="020B0A04020102020204" pitchFamily="34" charset="0"/>
                <a:ea typeface="方正兰亭细黑_GBK"/>
                <a:cs typeface="方正兰亭细黑_GBK"/>
              </a:rPr>
              <a:t>Co-axial </a:t>
            </a:r>
            <a:endParaRPr lang="zh-CN" altLang="en-US" sz="1800" dirty="0">
              <a:solidFill>
                <a:schemeClr val="tx1"/>
              </a:solidFill>
              <a:latin typeface="Arial Black" panose="020B0A04020102020204" pitchFamily="34" charset="0"/>
              <a:ea typeface="方正兰亭细黑_GBK"/>
              <a:cs typeface="方正兰亭细黑_GBK"/>
            </a:endParaRPr>
          </a:p>
        </p:txBody>
      </p:sp>
      <p:sp>
        <p:nvSpPr>
          <p:cNvPr id="10" name="矩形 13">
            <a:extLst>
              <a:ext uri="{FF2B5EF4-FFF2-40B4-BE49-F238E27FC236}">
                <a16:creationId xmlns:a16="http://schemas.microsoft.com/office/drawing/2014/main" id="{91FF9708-5CE7-4769-BF11-134CDB355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638" y="5879129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800" dirty="0" err="1">
                <a:solidFill>
                  <a:schemeClr val="tx1"/>
                </a:solidFill>
                <a:latin typeface="Arial Black" panose="020B0A04020102020204" pitchFamily="34" charset="0"/>
                <a:ea typeface="方正兰亭细黑_GBK"/>
                <a:cs typeface="方正兰亭细黑_GBK"/>
              </a:rPr>
              <a:t>PCGe</a:t>
            </a:r>
            <a:r>
              <a:rPr lang="en-US" altLang="zh-CN" sz="1800" dirty="0">
                <a:solidFill>
                  <a:schemeClr val="tx1"/>
                </a:solidFill>
                <a:latin typeface="Arial Black" panose="020B0A04020102020204" pitchFamily="34" charset="0"/>
                <a:ea typeface="方正兰亭细黑_GBK"/>
                <a:cs typeface="方正兰亭细黑_GBK"/>
              </a:rPr>
              <a:t> </a:t>
            </a:r>
            <a:endParaRPr lang="zh-CN" altLang="en-US" sz="1800" dirty="0">
              <a:solidFill>
                <a:schemeClr val="tx1"/>
              </a:solidFill>
              <a:latin typeface="Arial Black" panose="020B0A04020102020204" pitchFamily="34" charset="0"/>
              <a:ea typeface="方正兰亭细黑_GBK"/>
              <a:cs typeface="方正兰亭细黑_GBK"/>
            </a:endParaRPr>
          </a:p>
        </p:txBody>
      </p:sp>
      <p:sp>
        <p:nvSpPr>
          <p:cNvPr id="11" name="矩形 14">
            <a:extLst>
              <a:ext uri="{FF2B5EF4-FFF2-40B4-BE49-F238E27FC236}">
                <a16:creationId xmlns:a16="http://schemas.microsoft.com/office/drawing/2014/main" id="{329A7AE8-4869-4CEE-97C5-55C88B45C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1306" y="5904964"/>
            <a:ext cx="876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 err="1">
                <a:solidFill>
                  <a:schemeClr val="tx1"/>
                </a:solidFill>
                <a:latin typeface="Arial Black" panose="020B0A04020102020204" pitchFamily="34" charset="0"/>
                <a:ea typeface="方正兰亭细黑_GBK"/>
                <a:cs typeface="方正兰亭细黑_GBK"/>
              </a:rPr>
              <a:t>BEGe</a:t>
            </a:r>
            <a:endParaRPr lang="zh-CN" altLang="en-US" sz="1800" dirty="0">
              <a:solidFill>
                <a:schemeClr val="tx1"/>
              </a:solidFill>
              <a:latin typeface="Arial Black" panose="020B0A04020102020204" pitchFamily="34" charset="0"/>
              <a:ea typeface="方正兰亭细黑_GBK"/>
              <a:cs typeface="方正兰亭细黑_GBK"/>
            </a:endParaRPr>
          </a:p>
        </p:txBody>
      </p:sp>
      <p:pic>
        <p:nvPicPr>
          <p:cNvPr id="12" name="图片 3">
            <a:extLst>
              <a:ext uri="{FF2B5EF4-FFF2-40B4-BE49-F238E27FC236}">
                <a16:creationId xmlns:a16="http://schemas.microsoft.com/office/drawing/2014/main" id="{9EAE9FD9-9600-45A4-A3E5-224952F5C6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414" y="1570038"/>
            <a:ext cx="1986090" cy="1801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6">
            <a:extLst>
              <a:ext uri="{FF2B5EF4-FFF2-40B4-BE49-F238E27FC236}">
                <a16:creationId xmlns:a16="http://schemas.microsoft.com/office/drawing/2014/main" id="{DDA6695C-11A5-4D85-B8E1-9C5D2ECF87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394" y="1552057"/>
            <a:ext cx="1801199" cy="180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2A905B3E-2278-4DD3-B7C5-987C8D943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13" y="3708004"/>
            <a:ext cx="2289985" cy="2140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图片 8">
            <a:extLst>
              <a:ext uri="{FF2B5EF4-FFF2-40B4-BE49-F238E27FC236}">
                <a16:creationId xmlns:a16="http://schemas.microsoft.com/office/drawing/2014/main" id="{73C73F8D-D54E-410E-A0BC-5A0423443E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3836988"/>
            <a:ext cx="2182813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3">
            <a:extLst>
              <a:ext uri="{FF2B5EF4-FFF2-40B4-BE49-F238E27FC236}">
                <a16:creationId xmlns:a16="http://schemas.microsoft.com/office/drawing/2014/main" id="{3FF74A7D-658A-40E2-8E16-669EBA5C6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792" y="5905519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tx1"/>
                </a:solidFill>
                <a:latin typeface="Arial Black" panose="020B0A04020102020204" pitchFamily="34" charset="0"/>
                <a:ea typeface="方正兰亭细黑_GBK"/>
                <a:cs typeface="方正兰亭细黑_GBK"/>
              </a:rPr>
              <a:t>ICPC </a:t>
            </a:r>
            <a:endParaRPr lang="zh-CN" altLang="en-US" sz="1800" dirty="0">
              <a:solidFill>
                <a:schemeClr val="tx1"/>
              </a:solidFill>
              <a:latin typeface="Arial Black" panose="020B0A04020102020204" pitchFamily="34" charset="0"/>
              <a:ea typeface="方正兰亭细黑_GBK"/>
              <a:cs typeface="方正兰亭细黑_GBK"/>
            </a:endParaRPr>
          </a:p>
        </p:txBody>
      </p:sp>
    </p:spTree>
    <p:extLst>
      <p:ext uri="{BB962C8B-B14F-4D97-AF65-F5344CB8AC3E}">
        <p14:creationId xmlns:p14="http://schemas.microsoft.com/office/powerpoint/2010/main" val="1543518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A5849-82E1-46EF-A0F8-674A7DD16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GERDA </a:t>
            </a:r>
            <a:r>
              <a:rPr lang="en-US" altLang="zh-CN" sz="3200" b="1" dirty="0">
                <a:solidFill>
                  <a:schemeClr val="tx1"/>
                </a:solidFill>
              </a:rPr>
              <a:t>(</a:t>
            </a:r>
            <a:r>
              <a:rPr lang="en-US" altLang="zh-CN" sz="3200" b="1" dirty="0" err="1">
                <a:solidFill>
                  <a:schemeClr val="tx1"/>
                </a:solidFill>
              </a:rPr>
              <a:t>GERmanium</a:t>
            </a:r>
            <a:r>
              <a:rPr lang="en-US" altLang="zh-CN" sz="3200" b="1" dirty="0">
                <a:solidFill>
                  <a:schemeClr val="tx1"/>
                </a:solidFill>
              </a:rPr>
              <a:t> Detector Array)</a:t>
            </a:r>
            <a:endParaRPr lang="zh-CN" altLang="en-US" sz="44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E067F-94E1-463B-99A5-1BE4A8271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E2208-F7CD-4C75-AA0A-E208B2C8A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"/>
          <a:stretch/>
        </p:blipFill>
        <p:spPr>
          <a:xfrm>
            <a:off x="4803904" y="1284683"/>
            <a:ext cx="4171456" cy="2477719"/>
          </a:xfrm>
          <a:prstGeom prst="rect">
            <a:avLst/>
          </a:prstGeom>
        </p:spPr>
      </p:pic>
      <p:pic>
        <p:nvPicPr>
          <p:cNvPr id="6" name="图片 25">
            <a:extLst>
              <a:ext uri="{FF2B5EF4-FFF2-40B4-BE49-F238E27FC236}">
                <a16:creationId xmlns:a16="http://schemas.microsoft.com/office/drawing/2014/main" id="{75BB4699-E41B-450A-9979-19CA0330A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8" y="4043731"/>
            <a:ext cx="4314952" cy="2446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493E2A-686B-4DB1-81F5-45C5322C6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097" y="3951952"/>
            <a:ext cx="4416430" cy="2525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8FBE55-F1E0-4639-A9A0-2F22CB7E4C7E}"/>
              </a:ext>
            </a:extLst>
          </p:cNvPr>
          <p:cNvSpPr txBox="1"/>
          <p:nvPr/>
        </p:nvSpPr>
        <p:spPr>
          <a:xfrm>
            <a:off x="273358" y="1189907"/>
            <a:ext cx="5669424" cy="2690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2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意大利格兰萨索地下实验室（</a:t>
            </a:r>
            <a:r>
              <a:rPr lang="en-US" altLang="zh-CN" sz="22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1400m</a:t>
            </a:r>
            <a:r>
              <a:rPr lang="zh-CN" altLang="en-US" sz="22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）</a:t>
            </a:r>
            <a:endParaRPr lang="en-US" altLang="zh-CN" sz="22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2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富集锗 </a:t>
            </a:r>
            <a:r>
              <a:rPr lang="en-US" altLang="zh-CN" sz="22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+ </a:t>
            </a:r>
            <a:r>
              <a:rPr lang="zh-CN" altLang="en-US" sz="22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液氩反符合</a:t>
            </a:r>
            <a:endParaRPr lang="en-US" altLang="zh-CN" sz="22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2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第一阶段目标：</a:t>
            </a:r>
            <a:endParaRPr lang="en-US" altLang="zh-CN" sz="22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sz="22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15 </a:t>
            </a:r>
            <a:r>
              <a:rPr lang="en-US" altLang="zh-CN" sz="2200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kg·yr</a:t>
            </a:r>
            <a:r>
              <a:rPr lang="en-US" altLang="zh-CN" sz="22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, 10</a:t>
            </a:r>
            <a:r>
              <a:rPr lang="en-US" altLang="zh-CN" sz="2200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-2</a:t>
            </a:r>
            <a:r>
              <a:rPr lang="en-US" altLang="zh-CN" sz="22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cts</a:t>
            </a:r>
            <a:r>
              <a:rPr lang="en-US" altLang="zh-CN" sz="22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/(</a:t>
            </a:r>
            <a:r>
              <a:rPr lang="en-US" altLang="zh-CN" sz="2200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keV⋅kg⋅year</a:t>
            </a:r>
            <a:r>
              <a:rPr lang="en-US" altLang="zh-CN" sz="22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) 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2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第二阶段目标：</a:t>
            </a:r>
            <a:endParaRPr lang="en-US" altLang="zh-CN" sz="22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sz="22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40 </a:t>
            </a:r>
            <a:r>
              <a:rPr lang="en-US" altLang="zh-CN" sz="2200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kg·yr</a:t>
            </a:r>
            <a:r>
              <a:rPr lang="en-US" altLang="zh-CN" sz="22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, 10</a:t>
            </a:r>
            <a:r>
              <a:rPr lang="en-US" altLang="zh-CN" sz="2200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-3</a:t>
            </a:r>
            <a:r>
              <a:rPr lang="en-US" altLang="zh-CN" sz="22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cts</a:t>
            </a:r>
            <a:r>
              <a:rPr lang="en-US" altLang="zh-CN" sz="22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/(</a:t>
            </a:r>
            <a:r>
              <a:rPr lang="en-US" altLang="zh-CN" sz="2200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keV⋅kg⋅year</a:t>
            </a:r>
            <a:r>
              <a:rPr lang="en-US" altLang="zh-CN" sz="22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) </a:t>
            </a:r>
          </a:p>
        </p:txBody>
      </p:sp>
      <p:pic>
        <p:nvPicPr>
          <p:cNvPr id="9" name="图片 1">
            <a:extLst>
              <a:ext uri="{FF2B5EF4-FFF2-40B4-BE49-F238E27FC236}">
                <a16:creationId xmlns:a16="http://schemas.microsoft.com/office/drawing/2014/main" id="{011F5DAF-2BF4-4E88-9327-AD9A0B0DC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561" y="181312"/>
            <a:ext cx="816927" cy="85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7FFEA5-F08D-4E8C-A047-979A24319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43" r="62276"/>
          <a:stretch/>
        </p:blipFill>
        <p:spPr>
          <a:xfrm>
            <a:off x="6341431" y="978419"/>
            <a:ext cx="2526503" cy="23364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820057-C224-4B0D-8820-3CE4D108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GERDA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Phase-II</a:t>
            </a:r>
            <a:r>
              <a:rPr lang="zh-CN" altLang="en-US" b="1" dirty="0">
                <a:solidFill>
                  <a:schemeClr val="tx1"/>
                </a:solidFill>
              </a:rPr>
              <a:t>最新结果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1DEAB-023E-4DF0-BC3D-C5A80FF1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286497-0BE3-4978-8994-9389697F76B1}"/>
              </a:ext>
            </a:extLst>
          </p:cNvPr>
          <p:cNvSpPr txBox="1"/>
          <p:nvPr/>
        </p:nvSpPr>
        <p:spPr>
          <a:xfrm>
            <a:off x="179512" y="1212030"/>
            <a:ext cx="8534400" cy="2826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41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个富集锗探测器，共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44.2kg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6</a:t>
            </a: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个同轴</a:t>
            </a: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(14.6 kg)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30</a:t>
            </a: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个宽能阈</a:t>
            </a: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(20 kg)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5</a:t>
            </a: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个反向同轴</a:t>
            </a: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(9.6 kg)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Phase I + Phase II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累计曝光量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127.2 </a:t>
            </a:r>
            <a:r>
              <a:rPr lang="en-US" altLang="zh-CN" sz="2400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kg·yr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本底超预期，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5.2×10</a:t>
            </a:r>
            <a:r>
              <a:rPr lang="en-US" altLang="zh-CN" sz="2400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-4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2400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cts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/(</a:t>
            </a:r>
            <a:r>
              <a:rPr lang="en-US" altLang="zh-CN" sz="2400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keV⋅kg⋅year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)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本底最低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未发现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0</a:t>
            </a:r>
            <a:r>
              <a:rPr lang="el-GR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νββ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信号，</a:t>
            </a:r>
            <a:r>
              <a:rPr lang="en-US" altLang="zh-CN" sz="2400" i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</a:t>
            </a:r>
            <a:r>
              <a:rPr lang="en-US" altLang="zh-CN" sz="2400" i="1" baseline="-25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1/2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&gt;1.8×10</a:t>
            </a:r>
            <a:r>
              <a:rPr lang="en-US" altLang="zh-CN" sz="2400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26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2400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yr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(90% C.L.)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半衰期最长</a:t>
            </a:r>
            <a:endParaRPr lang="en-US" altLang="zh-CN" sz="2400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7D28F23-E15E-4734-BE1A-F1D7EBCB1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35" y="4107677"/>
            <a:ext cx="4431965" cy="2544172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F737F833-308E-4C8E-8F85-DBF1043FF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716" y="4113405"/>
            <a:ext cx="4059103" cy="2538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8884B5-4182-4C32-9B17-5AE68756A33A}"/>
              </a:ext>
            </a:extLst>
          </p:cNvPr>
          <p:cNvSpPr txBox="1"/>
          <p:nvPr/>
        </p:nvSpPr>
        <p:spPr>
          <a:xfrm>
            <a:off x="6951738" y="113711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</a:t>
            </a:r>
            <a:r>
              <a:rPr lang="el-GR" altLang="zh-CN" sz="1400" baseline="-25000" dirty="0">
                <a:ea typeface="黑体" panose="02010609060101010101" pitchFamily="49" charset="-122"/>
                <a:cs typeface="Arial" panose="020B0604020202020204" pitchFamily="34" charset="0"/>
              </a:rPr>
              <a:t>ββ</a:t>
            </a:r>
            <a:r>
              <a:rPr lang="en-US" altLang="zh-CN" sz="1400" dirty="0">
                <a:ea typeface="黑体" panose="02010609060101010101" pitchFamily="49" charset="-122"/>
                <a:cs typeface="Arial" panose="020B0604020202020204" pitchFamily="34" charset="0"/>
              </a:rPr>
              <a:t>&lt;79-180 </a:t>
            </a:r>
            <a:r>
              <a:rPr lang="en-US" altLang="zh-CN" sz="1400" dirty="0" err="1">
                <a:ea typeface="黑体" panose="02010609060101010101" pitchFamily="49" charset="-122"/>
                <a:cs typeface="Arial" panose="020B0604020202020204" pitchFamily="34" charset="0"/>
              </a:rPr>
              <a:t>meV</a:t>
            </a:r>
            <a:endParaRPr lang="zh-CN" altLang="en-US" sz="1400" dirty="0"/>
          </a:p>
        </p:txBody>
      </p:sp>
      <p:pic>
        <p:nvPicPr>
          <p:cNvPr id="10" name="图片 1">
            <a:extLst>
              <a:ext uri="{FF2B5EF4-FFF2-40B4-BE49-F238E27FC236}">
                <a16:creationId xmlns:a16="http://schemas.microsoft.com/office/drawing/2014/main" id="{24DEABFE-7FB7-42B0-B39D-21E4E7CBF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561" y="181312"/>
            <a:ext cx="816927" cy="85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64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CBC0B5B9-F128-4E2D-BD24-3F5632C84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08"/>
          <a:stretch/>
        </p:blipFill>
        <p:spPr>
          <a:xfrm>
            <a:off x="187685" y="4220716"/>
            <a:ext cx="8763509" cy="244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7C4F70-4999-4FDC-A780-B9A4149E8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MAJORANA DEMONSTRATOR</a:t>
            </a:r>
            <a:endParaRPr lang="zh-CN" alt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1AE85-36B1-46A4-B0AD-D76478BE0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28F746-2693-43B4-9C32-29458F630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75" t="12072" b="54947"/>
          <a:stretch/>
        </p:blipFill>
        <p:spPr>
          <a:xfrm>
            <a:off x="4875560" y="1459494"/>
            <a:ext cx="4226411" cy="2048151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D208A8C1-4D09-47BC-8B26-5225E86669CC}"/>
              </a:ext>
            </a:extLst>
          </p:cNvPr>
          <p:cNvSpPr txBox="1"/>
          <p:nvPr/>
        </p:nvSpPr>
        <p:spPr>
          <a:xfrm>
            <a:off x="139046" y="1270981"/>
            <a:ext cx="5337100" cy="2901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美国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SURF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地下实验室（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1500m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）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点电极高纯锗 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+ 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真空低温恒温器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29.7kg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富集锗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+ 14.4kg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天然锗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目前最好的能量分辨率：</a:t>
            </a:r>
            <a:endParaRPr lang="en-US" altLang="zh-CN" sz="2400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 2.5 keV FWHM@2039 keV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使用地下电解铜等超纯材料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开发了低噪声前端电子学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9E60808-2156-40E3-9FAC-9E8C7C2FF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178" y="3432809"/>
            <a:ext cx="1008822" cy="1346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6FBAB8-2870-41B8-992D-546EE79FA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511" y="105644"/>
            <a:ext cx="1008822" cy="1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62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1092-FFE7-4C4C-B197-618A5D5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cs typeface="方正兰亭黑_GBK"/>
              </a:rPr>
              <a:t>Majorana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最新结果</a:t>
            </a:r>
            <a:endParaRPr lang="zh-CN" alt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B8DD1-9514-4989-85ED-7C33C5E9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7A3D02D-3740-4F36-8DB6-F60EEC1AA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64" r="28738" b="16060"/>
          <a:stretch/>
        </p:blipFill>
        <p:spPr>
          <a:xfrm>
            <a:off x="847328" y="3494396"/>
            <a:ext cx="7200800" cy="3380545"/>
          </a:xfrm>
          <a:prstGeom prst="rect">
            <a:avLst/>
          </a:prstGeom>
        </p:spPr>
      </p:pic>
      <p:sp>
        <p:nvSpPr>
          <p:cNvPr id="6" name="文本框 4">
            <a:extLst>
              <a:ext uri="{FF2B5EF4-FFF2-40B4-BE49-F238E27FC236}">
                <a16:creationId xmlns:a16="http://schemas.microsoft.com/office/drawing/2014/main" id="{8B1D1CC8-1086-4695-87CF-5FA99EF8718C}"/>
              </a:ext>
            </a:extLst>
          </p:cNvPr>
          <p:cNvSpPr txBox="1"/>
          <p:nvPr/>
        </p:nvSpPr>
        <p:spPr>
          <a:xfrm>
            <a:off x="623850" y="1240726"/>
            <a:ext cx="7705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2019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年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8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月发表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26.0 </a:t>
            </a:r>
            <a:r>
              <a:rPr lang="en-US" altLang="zh-CN" sz="2400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kg·yr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富集锗的分析结果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能量分辨率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2.5 keV FWHM@2039 keV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目前最佳</a:t>
            </a:r>
            <a:endParaRPr lang="en-US" altLang="zh-CN" sz="2400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本底水平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4.7±0.8 ×10</a:t>
            </a:r>
            <a:r>
              <a:rPr lang="en-US" altLang="zh-CN" sz="2400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-3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2400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cts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/(</a:t>
            </a:r>
            <a:r>
              <a:rPr lang="en-US" altLang="zh-CN" sz="2400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keV⋅kg⋅year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未发现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0</a:t>
            </a:r>
            <a:r>
              <a:rPr lang="el-GR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νββ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信号，</a:t>
            </a:r>
            <a:r>
              <a:rPr lang="en-US" altLang="zh-CN" sz="2400" i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</a:t>
            </a:r>
            <a:r>
              <a:rPr lang="en-US" altLang="zh-CN" sz="2400" i="1" baseline="-25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1/2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&gt;2.7×10</a:t>
            </a:r>
            <a:r>
              <a:rPr lang="en-US" altLang="zh-CN" sz="2400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25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2400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yr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(90% C.L.)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CF26D9-55C5-4F06-975B-E3DC5A71C31A}"/>
              </a:ext>
            </a:extLst>
          </p:cNvPr>
          <p:cNvSpPr txBox="1"/>
          <p:nvPr/>
        </p:nvSpPr>
        <p:spPr>
          <a:xfrm>
            <a:off x="7480377" y="2863850"/>
            <a:ext cx="1523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l-GR" altLang="zh-CN" sz="1400" baseline="-25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ββ</a:t>
            </a:r>
            <a:r>
              <a:rPr lang="en-US" altLang="zh-CN" sz="1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&lt;200-433 </a:t>
            </a:r>
            <a:r>
              <a:rPr lang="en-US" altLang="zh-CN" sz="1400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meV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0C0BE-83EB-4CA2-922F-C0737F21DBAD}"/>
              </a:ext>
            </a:extLst>
          </p:cNvPr>
          <p:cNvSpPr txBox="1"/>
          <p:nvPr/>
        </p:nvSpPr>
        <p:spPr>
          <a:xfrm>
            <a:off x="6914918" y="2412057"/>
            <a:ext cx="210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11.9±2.0 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cts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/(FWHM t 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yr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BFA6C1-FFF8-4B4D-8347-3A6982D69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511" y="105644"/>
            <a:ext cx="1008822" cy="1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27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CDC1-9173-452F-B0EA-791AF4194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cs typeface="方正兰亭黑_GBK"/>
              </a:rPr>
              <a:t>CDEX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5561B-0D59-446C-B98C-DBFF2B4DE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图片 22">
            <a:extLst>
              <a:ext uri="{FF2B5EF4-FFF2-40B4-BE49-F238E27FC236}">
                <a16:creationId xmlns:a16="http://schemas.microsoft.com/office/drawing/2014/main" id="{8D9F6195-8240-4020-8DFE-31F1115C5A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84805" y="1223237"/>
            <a:ext cx="3694312" cy="2487248"/>
          </a:xfrm>
          <a:prstGeom prst="rect">
            <a:avLst/>
          </a:prstGeom>
        </p:spPr>
      </p:pic>
      <p:pic>
        <p:nvPicPr>
          <p:cNvPr id="6" name="图片 11">
            <a:extLst>
              <a:ext uri="{FF2B5EF4-FFF2-40B4-BE49-F238E27FC236}">
                <a16:creationId xmlns:a16="http://schemas.microsoft.com/office/drawing/2014/main" id="{762C3541-FA79-4A89-A8CC-1978C0E6A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48" y="3544767"/>
            <a:ext cx="5313399" cy="30474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C382C025-A9A1-4D16-B9F8-E800A23B9F9E}"/>
                  </a:ext>
                </a:extLst>
              </p:cNvPr>
              <p:cNvSpPr txBox="1"/>
              <p:nvPr/>
            </p:nvSpPr>
            <p:spPr>
              <a:xfrm>
                <a:off x="360268" y="1191641"/>
                <a:ext cx="5525682" cy="2331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ü"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中国锦屏地下实验室（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2400m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）</a:t>
                </a:r>
                <a:endPara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ü"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CDEX-1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单体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1kg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、低温恒温器、</a:t>
                </a:r>
                <a:endPara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ü"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本底控制（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~400 of GERDA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）</a:t>
                </a:r>
                <a:endPara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f>
                          <m:fPr>
                            <m:type m:val="lin"/>
                            <m:ctrlP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bSup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&gt;6.43×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yr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90% C.L.</a:t>
                </a:r>
              </a:p>
            </p:txBody>
          </p:sp>
        </mc:Choice>
        <mc:Fallback xmlns=""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C382C025-A9A1-4D16-B9F8-E800A23B9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68" y="1191641"/>
                <a:ext cx="5525682" cy="2331536"/>
              </a:xfrm>
              <a:prstGeom prst="rect">
                <a:avLst/>
              </a:prstGeom>
              <a:blipFill>
                <a:blip r:embed="rId4"/>
                <a:stretch>
                  <a:fillRect l="-1433" t="-3133" b="-3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9">
            <a:extLst>
              <a:ext uri="{FF2B5EF4-FFF2-40B4-BE49-F238E27FC236}">
                <a16:creationId xmlns:a16="http://schemas.microsoft.com/office/drawing/2014/main" id="{9A8A0CBC-75AD-4963-B4D2-1AF21D778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991" y="3680789"/>
            <a:ext cx="3196197" cy="291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42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1D4BC-FB9B-4C94-8F4E-80F95D1DB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cs typeface="方正兰亭黑_GBK"/>
              </a:rPr>
              <a:t>LEGEND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062B9-1152-4DC1-B512-663427D9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9EF13-F9D8-4068-B706-1D09DD5C47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7" y="877793"/>
            <a:ext cx="8717641" cy="20605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7">
                <a:extLst>
                  <a:ext uri="{FF2B5EF4-FFF2-40B4-BE49-F238E27FC236}">
                    <a16:creationId xmlns:a16="http://schemas.microsoft.com/office/drawing/2014/main" id="{5BABD3FD-8AD3-43D0-97C9-0E98EC64C73D}"/>
                  </a:ext>
                </a:extLst>
              </p:cNvPr>
              <p:cNvSpPr txBox="1"/>
              <p:nvPr/>
            </p:nvSpPr>
            <p:spPr>
              <a:xfrm>
                <a:off x="294827" y="3027931"/>
                <a:ext cx="6160144" cy="1243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1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22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全球</a:t>
                </a:r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52</a:t>
                </a:r>
                <a:r>
                  <a:rPr lang="zh-CN" altLang="en-US" sz="22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家单位的</a:t>
                </a:r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~250</a:t>
                </a:r>
                <a:r>
                  <a:rPr lang="zh-CN" altLang="en-US" sz="22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位研究人员</a:t>
                </a:r>
                <a:endParaRPr lang="en-US" altLang="zh-CN" sz="220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  <a:p>
                <a:pPr marL="342900" indent="-342900">
                  <a:lnSpc>
                    <a:spcPct val="11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22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物理目标：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f>
                          <m:fPr>
                            <m:type m:val="li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yr</m:t>
                    </m:r>
                  </m:oMath>
                </a14:m>
                <a:r>
                  <a:rPr lang="zh-CN" altLang="en-US" sz="22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，</a:t>
                </a:r>
                <a:r>
                  <a:rPr lang="en-US" altLang="zh-CN" sz="24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m</a:t>
                </a:r>
                <a:r>
                  <a:rPr lang="el-GR" altLang="zh-CN" sz="2400" baseline="-25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ββ</a:t>
                </a:r>
                <a:r>
                  <a:rPr lang="en-US" altLang="zh-CN" sz="24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&lt;10-22 </a:t>
                </a:r>
                <a:r>
                  <a:rPr lang="en-US" altLang="zh-CN" sz="2400" dirty="0" err="1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meV</a:t>
                </a:r>
                <a:endParaRPr lang="en-US" altLang="zh-CN" sz="220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  <a:p>
                <a:pPr marL="342900" indent="-342900">
                  <a:lnSpc>
                    <a:spcPct val="11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ü"/>
                </a:pPr>
                <a:r>
                  <a:rPr lang="zh-CN" altLang="en-US" sz="22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两个阶段：</a:t>
                </a:r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LEGEND-200 </a:t>
                </a:r>
                <a:r>
                  <a:rPr lang="zh-CN" altLang="en-US" sz="22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和 </a:t>
                </a:r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LEGEND-1000</a:t>
                </a:r>
              </a:p>
            </p:txBody>
          </p:sp>
        </mc:Choice>
        <mc:Fallback>
          <p:sp>
            <p:nvSpPr>
              <p:cNvPr id="6" name="TextBox 7">
                <a:extLst>
                  <a:ext uri="{FF2B5EF4-FFF2-40B4-BE49-F238E27FC236}">
                    <a16:creationId xmlns:a16="http://schemas.microsoft.com/office/drawing/2014/main" id="{5BABD3FD-8AD3-43D0-97C9-0E98EC64C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27" y="3027931"/>
                <a:ext cx="6160144" cy="1243417"/>
              </a:xfrm>
              <a:prstGeom prst="rect">
                <a:avLst/>
              </a:prstGeom>
              <a:blipFill>
                <a:blip r:embed="rId3"/>
                <a:stretch>
                  <a:fillRect l="-1088" t="-4902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4">
            <a:extLst>
              <a:ext uri="{FF2B5EF4-FFF2-40B4-BE49-F238E27FC236}">
                <a16:creationId xmlns:a16="http://schemas.microsoft.com/office/drawing/2014/main" id="{8F0B6F87-77D3-441B-9CEF-F7D83E3B53E7}"/>
              </a:ext>
            </a:extLst>
          </p:cNvPr>
          <p:cNvSpPr txBox="1"/>
          <p:nvPr/>
        </p:nvSpPr>
        <p:spPr>
          <a:xfrm>
            <a:off x="333739" y="4290363"/>
            <a:ext cx="4218332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2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第一阶段：</a:t>
            </a:r>
            <a:endParaRPr lang="en-US" altLang="zh-CN" sz="22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200kg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意大利</a:t>
            </a: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LNGS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升级</a:t>
            </a: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GERDA</a:t>
            </a: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装置</a:t>
            </a:r>
            <a:endParaRPr lang="en-US" altLang="zh-CN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2021</a:t>
            </a:r>
            <a:r>
              <a:rPr lang="zh-CN" altLang="en-US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年底开始运行</a:t>
            </a:r>
            <a:endParaRPr lang="en-US" altLang="zh-CN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本底目标：</a:t>
            </a:r>
            <a:r>
              <a:rPr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1×10</a:t>
            </a:r>
            <a:r>
              <a:rPr lang="en-US" altLang="zh-CN" b="1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-4</a:t>
            </a:r>
            <a:r>
              <a:rPr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b="1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cts</a:t>
            </a:r>
            <a:r>
              <a:rPr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/(</a:t>
            </a:r>
            <a:r>
              <a:rPr lang="en-US" altLang="zh-CN" b="1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keV</a:t>
            </a:r>
            <a:r>
              <a:rPr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kg </a:t>
            </a:r>
            <a:r>
              <a:rPr lang="en-US" altLang="zh-CN" b="1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yr</a:t>
            </a:r>
            <a:r>
              <a:rPr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FC0F3A96-CE38-41CF-86DE-7C64975335E3}"/>
              </a:ext>
            </a:extLst>
          </p:cNvPr>
          <p:cNvSpPr txBox="1"/>
          <p:nvPr/>
        </p:nvSpPr>
        <p:spPr>
          <a:xfrm>
            <a:off x="4778471" y="4290363"/>
            <a:ext cx="4218332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2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第二阶段：</a:t>
            </a:r>
            <a:endParaRPr lang="en-US" altLang="zh-CN" sz="22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1000kg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实验地点未定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技术方案未定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时间未定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本底目标：</a:t>
            </a:r>
            <a:r>
              <a:rPr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1×10</a:t>
            </a:r>
            <a:r>
              <a:rPr lang="en-US" altLang="zh-CN" b="1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-5</a:t>
            </a:r>
            <a:r>
              <a:rPr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b="1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cts</a:t>
            </a:r>
            <a:r>
              <a:rPr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/(</a:t>
            </a:r>
            <a:r>
              <a:rPr lang="en-US" altLang="zh-CN" b="1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keV</a:t>
            </a:r>
            <a:r>
              <a:rPr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kg </a:t>
            </a:r>
            <a:r>
              <a:rPr lang="en-US" altLang="zh-CN" b="1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yr</a:t>
            </a:r>
            <a:r>
              <a:rPr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1B3411-A7B6-4F29-B453-DC5076C2C382}"/>
              </a:ext>
            </a:extLst>
          </p:cNvPr>
          <p:cNvSpPr/>
          <p:nvPr/>
        </p:nvSpPr>
        <p:spPr>
          <a:xfrm>
            <a:off x="395536" y="840424"/>
            <a:ext cx="8352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Large Enriched Germanium Experiment for </a:t>
            </a:r>
            <a:r>
              <a:rPr lang="en-US" altLang="zh-CN" dirty="0" err="1">
                <a:solidFill>
                  <a:schemeClr val="bg1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Neutrinoless</a:t>
            </a:r>
            <a:r>
              <a:rPr lang="en-US" altLang="zh-CN" dirty="0">
                <a:solidFill>
                  <a:schemeClr val="bg1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ββ Decay</a:t>
            </a:r>
            <a:endParaRPr lang="zh-CN" altLang="en-US" dirty="0">
              <a:solidFill>
                <a:schemeClr val="bg1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79492C-635F-46D7-9E2D-DFCF4AB9F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74" y="237605"/>
            <a:ext cx="2398825" cy="645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9BCD1D-B7BA-4E34-9749-5393A65224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680" t="23263" r="4756" b="25263"/>
          <a:stretch/>
        </p:blipFill>
        <p:spPr>
          <a:xfrm>
            <a:off x="7717540" y="3630246"/>
            <a:ext cx="1168869" cy="2541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7DDE0F-D270-40EF-A347-F8B8185438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83" t="29030" r="51185" b="27010"/>
          <a:stretch/>
        </p:blipFill>
        <p:spPr>
          <a:xfrm>
            <a:off x="3061228" y="4245622"/>
            <a:ext cx="1451931" cy="18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40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3A150-8E68-4B62-8037-B575DDCF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LEGEND-200</a:t>
            </a:r>
            <a:endParaRPr lang="zh-CN" alt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9659A-2CF7-4A5E-B95D-0C8B72CF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CDB3A-FD96-48C1-8B01-0E3581D1AF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/>
          <a:stretch/>
        </p:blipFill>
        <p:spPr>
          <a:xfrm>
            <a:off x="4517012" y="3552706"/>
            <a:ext cx="1699945" cy="2782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1641B1-DEC0-434E-B70B-673908EE8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938" r="51575" b="1715"/>
          <a:stretch/>
        </p:blipFill>
        <p:spPr>
          <a:xfrm>
            <a:off x="281661" y="908720"/>
            <a:ext cx="4506799" cy="2931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75DD63-D6FA-4827-807B-838635829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00" r="1474" b="22884"/>
          <a:stretch/>
        </p:blipFill>
        <p:spPr>
          <a:xfrm>
            <a:off x="4716016" y="1475314"/>
            <a:ext cx="4219742" cy="1609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14DC34-0C4F-4197-B07B-C036CCA2A1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2" y="4074629"/>
            <a:ext cx="2094274" cy="2108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40E04E-F1EA-4AC7-8DE8-833FE42F21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782" y="3412991"/>
            <a:ext cx="899257" cy="29113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3AD51-7EC1-40F5-AF62-BF31AF0D61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63" y="3474362"/>
            <a:ext cx="1397580" cy="2894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6EF697-E441-4E2E-9C2B-73B9408E9A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40" y="4074629"/>
            <a:ext cx="1881153" cy="211505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543F2A-627C-4571-A94E-7C1BD04F239E}"/>
              </a:ext>
            </a:extLst>
          </p:cNvPr>
          <p:cNvCxnSpPr>
            <a:cxnSpLocks/>
          </p:cNvCxnSpPr>
          <p:nvPr/>
        </p:nvCxnSpPr>
        <p:spPr>
          <a:xfrm flipV="1">
            <a:off x="1181042" y="5136583"/>
            <a:ext cx="1757367" cy="423987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276B62-2D0F-4F72-AF62-E4A87B216CB5}"/>
              </a:ext>
            </a:extLst>
          </p:cNvPr>
          <p:cNvCxnSpPr>
            <a:cxnSpLocks/>
          </p:cNvCxnSpPr>
          <p:nvPr/>
        </p:nvCxnSpPr>
        <p:spPr>
          <a:xfrm>
            <a:off x="3518800" y="4961501"/>
            <a:ext cx="1300718" cy="305491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D05D67-4DA8-4E78-9B3B-EB53599FBC0B}"/>
              </a:ext>
            </a:extLst>
          </p:cNvPr>
          <p:cNvCxnSpPr>
            <a:cxnSpLocks/>
          </p:cNvCxnSpPr>
          <p:nvPr/>
        </p:nvCxnSpPr>
        <p:spPr>
          <a:xfrm flipV="1">
            <a:off x="5629915" y="5054999"/>
            <a:ext cx="789461" cy="147723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BDE0E9-8A0F-4AD7-B936-25C9D72CAB0F}"/>
              </a:ext>
            </a:extLst>
          </p:cNvPr>
          <p:cNvCxnSpPr>
            <a:cxnSpLocks/>
          </p:cNvCxnSpPr>
          <p:nvPr/>
        </p:nvCxnSpPr>
        <p:spPr>
          <a:xfrm>
            <a:off x="7524328" y="5136583"/>
            <a:ext cx="720080" cy="211993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7340DDD-0A2F-4A0C-9E61-C08832F70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74" y="237605"/>
            <a:ext cx="2398825" cy="6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33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5A328-E7A1-4E40-8229-C0B7B0AF6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LEGEND-1000</a:t>
            </a:r>
            <a:endParaRPr lang="zh-CN" alt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42CC1-ED56-406C-B72B-DDF905422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08B0A-57CC-43B2-9777-6779996E9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711" r="51996" b="2379"/>
          <a:stretch/>
        </p:blipFill>
        <p:spPr>
          <a:xfrm>
            <a:off x="160213" y="3933056"/>
            <a:ext cx="3763715" cy="2391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0A2CB-281D-45B6-B6F0-C4A888043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3" y="921259"/>
            <a:ext cx="8276035" cy="2938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2C745C-53EF-4CAF-91C8-548C11637FCF}"/>
                  </a:ext>
                </a:extLst>
              </p:cNvPr>
              <p:cNvSpPr txBox="1"/>
              <p:nvPr/>
            </p:nvSpPr>
            <p:spPr>
              <a:xfrm>
                <a:off x="3907607" y="4142125"/>
                <a:ext cx="5076056" cy="2239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物理目标：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f>
                          <m:fPr>
                            <m:type m:val="lin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bSup>
                    <m:r>
                      <a:rPr lang="en-US" altLang="zh-CN" sz="240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yr</m:t>
                    </m:r>
                  </m:oMath>
                </a14:m>
                <a:endParaRPr lang="en-US" altLang="zh-CN" sz="240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本底目标：</a:t>
                </a:r>
                <a:r>
                  <a:rPr lang="en-US" altLang="zh-CN" sz="24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1×10</a:t>
                </a:r>
                <a:r>
                  <a:rPr lang="en-US" altLang="zh-CN" sz="2400" baseline="30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-5</a:t>
                </a:r>
                <a:r>
                  <a:rPr lang="en-US" altLang="zh-CN" sz="24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 err="1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cts</a:t>
                </a:r>
                <a:r>
                  <a:rPr lang="en-US" altLang="zh-CN" sz="24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/(</a:t>
                </a:r>
                <a:r>
                  <a:rPr lang="en-US" altLang="zh-CN" sz="2400" dirty="0" err="1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keV·kg·yr</a:t>
                </a:r>
                <a:r>
                  <a:rPr lang="en-US" altLang="zh-CN" sz="24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)</a:t>
                </a:r>
              </a:p>
              <a:p>
                <a:pPr marL="342900" indent="-34290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需要大幅降低</a:t>
                </a:r>
                <a:r>
                  <a:rPr lang="en-US" altLang="zh-CN" sz="2400" baseline="30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42</a:t>
                </a:r>
                <a:r>
                  <a:rPr lang="en-US" altLang="zh-CN" sz="24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K</a:t>
                </a:r>
                <a:r>
                  <a:rPr lang="zh-CN" altLang="en-US" sz="24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本底、宇宙线本底、探测器表面事例本底等</a:t>
                </a:r>
                <a:endParaRPr lang="en-US" altLang="zh-CN" sz="240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实验地点</a:t>
                </a:r>
                <a:r>
                  <a:rPr lang="en-US" altLang="zh-CN" sz="24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/</a:t>
                </a:r>
                <a:r>
                  <a:rPr lang="zh-CN" altLang="en-US" sz="24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技术方案</a:t>
                </a:r>
                <a:r>
                  <a:rPr lang="en-US" altLang="zh-CN" sz="24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/</a:t>
                </a:r>
                <a:r>
                  <a:rPr lang="zh-CN" altLang="en-US" sz="24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时间线待定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2C745C-53EF-4CAF-91C8-548C11637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607" y="4142125"/>
                <a:ext cx="5076056" cy="2239203"/>
              </a:xfrm>
              <a:prstGeom prst="rect">
                <a:avLst/>
              </a:prstGeom>
              <a:blipFill>
                <a:blip r:embed="rId4"/>
                <a:stretch>
                  <a:fillRect l="-1561" t="-2174" b="-5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E7AA3C7-2F23-4CEF-805C-44AF6DC4B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74" y="237605"/>
            <a:ext cx="2398825" cy="6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53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2F19D-7BB8-43F7-B3F7-97BE24A2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cs typeface="方正兰亭黑_GBK"/>
              </a:rPr>
              <a:t>LEGEND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C5D77-FF93-4F5A-B47F-B6808493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19</a:t>
            </a:fld>
            <a:endParaRPr lang="zh-CN" altLang="en-US"/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id="{5312A60B-3089-4AEC-B247-74186687A781}"/>
              </a:ext>
            </a:extLst>
          </p:cNvPr>
          <p:cNvGrpSpPr/>
          <p:nvPr/>
        </p:nvGrpSpPr>
        <p:grpSpPr>
          <a:xfrm>
            <a:off x="720902" y="2216178"/>
            <a:ext cx="7906018" cy="4460685"/>
            <a:chOff x="164727" y="1628800"/>
            <a:chExt cx="8688027" cy="454517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1656762-B13A-466D-8A14-8092BCC8CF44}"/>
                </a:ext>
              </a:extLst>
            </p:cNvPr>
            <p:cNvGrpSpPr/>
            <p:nvPr/>
          </p:nvGrpSpPr>
          <p:grpSpPr>
            <a:xfrm>
              <a:off x="3059832" y="1628800"/>
              <a:ext cx="5792922" cy="4545178"/>
              <a:chOff x="979045" y="399410"/>
              <a:chExt cx="6617291" cy="5261235"/>
            </a:xfrm>
          </p:grpSpPr>
          <p:pic>
            <p:nvPicPr>
              <p:cNvPr id="13" name="Picture 6">
                <a:extLst>
                  <a:ext uri="{FF2B5EF4-FFF2-40B4-BE49-F238E27FC236}">
                    <a16:creationId xmlns:a16="http://schemas.microsoft.com/office/drawing/2014/main" id="{30745C68-65BE-4875-9047-CA04CDDB8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9045" y="399410"/>
                <a:ext cx="6617291" cy="5261235"/>
              </a:xfrm>
              <a:prstGeom prst="rect">
                <a:avLst/>
              </a:prstGeom>
            </p:spPr>
          </p:pic>
          <p:cxnSp>
            <p:nvCxnSpPr>
              <p:cNvPr id="14" name="Straight Connector 7">
                <a:extLst>
                  <a:ext uri="{FF2B5EF4-FFF2-40B4-BE49-F238E27FC236}">
                    <a16:creationId xmlns:a16="http://schemas.microsoft.com/office/drawing/2014/main" id="{35ECF0AF-7369-46A5-A80D-62E2FE452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9672" y="3068960"/>
                <a:ext cx="2893656" cy="0"/>
              </a:xfrm>
              <a:prstGeom prst="line">
                <a:avLst/>
              </a:prstGeom>
              <a:ln w="31750">
                <a:solidFill>
                  <a:srgbClr val="FFC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8">
                <a:extLst>
                  <a:ext uri="{FF2B5EF4-FFF2-40B4-BE49-F238E27FC236}">
                    <a16:creationId xmlns:a16="http://schemas.microsoft.com/office/drawing/2014/main" id="{B8A405BC-1A36-4442-A1FD-F0874C4841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28" y="3068960"/>
                <a:ext cx="0" cy="2088232"/>
              </a:xfrm>
              <a:prstGeom prst="line">
                <a:avLst/>
              </a:prstGeom>
              <a:ln w="31750">
                <a:solidFill>
                  <a:srgbClr val="FFC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9">
                <a:extLst>
                  <a:ext uri="{FF2B5EF4-FFF2-40B4-BE49-F238E27FC236}">
                    <a16:creationId xmlns:a16="http://schemas.microsoft.com/office/drawing/2014/main" id="{923D45D8-CD62-48B9-A31E-B26F5D808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9672" y="2276872"/>
                <a:ext cx="3888432" cy="0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0">
                <a:extLst>
                  <a:ext uri="{FF2B5EF4-FFF2-40B4-BE49-F238E27FC236}">
                    <a16:creationId xmlns:a16="http://schemas.microsoft.com/office/drawing/2014/main" id="{32E0F2B9-AE3F-4D0C-AF9E-94BF755E66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08104" y="2276872"/>
                <a:ext cx="0" cy="2880320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3">
                <a:extLst>
                  <a:ext uri="{FF2B5EF4-FFF2-40B4-BE49-F238E27FC236}">
                    <a16:creationId xmlns:a16="http://schemas.microsoft.com/office/drawing/2014/main" id="{0EDA5A86-CAD2-4CDA-A37D-A21B2F21B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9918" y="3629433"/>
                <a:ext cx="1944216" cy="0"/>
              </a:xfrm>
              <a:prstGeom prst="line">
                <a:avLst/>
              </a:prstGeom>
              <a:ln w="31750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4">
                <a:extLst>
                  <a:ext uri="{FF2B5EF4-FFF2-40B4-BE49-F238E27FC236}">
                    <a16:creationId xmlns:a16="http://schemas.microsoft.com/office/drawing/2014/main" id="{B65A5BE9-BCB1-4A31-B736-8C8A5615D2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63888" y="3629433"/>
                <a:ext cx="246" cy="1527761"/>
              </a:xfrm>
              <a:prstGeom prst="line">
                <a:avLst/>
              </a:prstGeom>
              <a:ln w="31750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D4CDA4E8-6CEC-48AF-8B58-FB8492D780A3}"/>
                </a:ext>
              </a:extLst>
            </p:cNvPr>
            <p:cNvSpPr/>
            <p:nvPr/>
          </p:nvSpPr>
          <p:spPr>
            <a:xfrm>
              <a:off x="1285670" y="4539470"/>
              <a:ext cx="1848471" cy="96502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GERDA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MAJORANA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A6523B9A-B368-480B-B10B-894708A7C6F5}"/>
                </a:ext>
              </a:extLst>
            </p:cNvPr>
            <p:cNvSpPr/>
            <p:nvPr/>
          </p:nvSpPr>
          <p:spPr>
            <a:xfrm>
              <a:off x="1310812" y="3501007"/>
              <a:ext cx="1800198" cy="94050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LEGEND200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B5DFB023-B6A0-4ACD-8E0A-8049C346AD4B}"/>
                </a:ext>
              </a:extLst>
            </p:cNvPr>
            <p:cNvSpPr/>
            <p:nvPr/>
          </p:nvSpPr>
          <p:spPr>
            <a:xfrm>
              <a:off x="1334806" y="2462544"/>
              <a:ext cx="1800198" cy="94050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LEGEND1000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8A25FE90-AC69-4B95-AC2E-774D45194DBE}"/>
                </a:ext>
              </a:extLst>
            </p:cNvPr>
            <p:cNvSpPr txBox="1"/>
            <p:nvPr/>
          </p:nvSpPr>
          <p:spPr>
            <a:xfrm>
              <a:off x="236061" y="4839543"/>
              <a:ext cx="853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40kg</a:t>
              </a:r>
              <a:endParaRPr lang="zh-CN" altLang="en-US" sz="2400" dirty="0"/>
            </a:p>
          </p:txBody>
        </p:sp>
        <p:sp>
          <p:nvSpPr>
            <p:cNvPr id="11" name="TextBox 19">
              <a:extLst>
                <a:ext uri="{FF2B5EF4-FFF2-40B4-BE49-F238E27FC236}">
                  <a16:creationId xmlns:a16="http://schemas.microsoft.com/office/drawing/2014/main" id="{E52DD176-7363-4FAD-9A5F-DC276E6C6C11}"/>
                </a:ext>
              </a:extLst>
            </p:cNvPr>
            <p:cNvSpPr txBox="1"/>
            <p:nvPr/>
          </p:nvSpPr>
          <p:spPr>
            <a:xfrm>
              <a:off x="164727" y="3743725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200kg</a:t>
              </a:r>
              <a:endParaRPr lang="zh-CN" altLang="en-US" sz="2400" dirty="0"/>
            </a:p>
          </p:txBody>
        </p:sp>
        <p:sp>
          <p:nvSpPr>
            <p:cNvPr id="12" name="TextBox 20">
              <a:extLst>
                <a:ext uri="{FF2B5EF4-FFF2-40B4-BE49-F238E27FC236}">
                  <a16:creationId xmlns:a16="http://schemas.microsoft.com/office/drawing/2014/main" id="{C117D93D-B9BE-42D5-9754-3492C37F2A13}"/>
                </a:ext>
              </a:extLst>
            </p:cNvPr>
            <p:cNvSpPr txBox="1"/>
            <p:nvPr/>
          </p:nvSpPr>
          <p:spPr>
            <a:xfrm>
              <a:off x="164727" y="2710826"/>
              <a:ext cx="11961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1000kg</a:t>
              </a:r>
              <a:endParaRPr lang="zh-CN" altLang="en-US" sz="2400" dirty="0"/>
            </a:p>
          </p:txBody>
        </p:sp>
      </p:grpSp>
      <p:sp>
        <p:nvSpPr>
          <p:cNvPr id="20" name="TextBox 7">
            <a:extLst>
              <a:ext uri="{FF2B5EF4-FFF2-40B4-BE49-F238E27FC236}">
                <a16:creationId xmlns:a16="http://schemas.microsoft.com/office/drawing/2014/main" id="{BE2E0F85-4D0A-4F2A-951E-56EB5A8BE776}"/>
              </a:ext>
            </a:extLst>
          </p:cNvPr>
          <p:cNvSpPr txBox="1"/>
          <p:nvPr/>
        </p:nvSpPr>
        <p:spPr>
          <a:xfrm>
            <a:off x="668853" y="1239460"/>
            <a:ext cx="8259851" cy="87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目前是美国为主推动，向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US DOE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申请经费；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2018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年开始，</a:t>
            </a:r>
            <a:r>
              <a:rPr lang="en-US" altLang="zh-CN" sz="2400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DownSelection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一直延期，至今没有明确方案。</a:t>
            </a:r>
            <a:endParaRPr lang="en-US" altLang="zh-CN" sz="24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F0419-5282-44CF-896B-12845BDC6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74" y="237605"/>
            <a:ext cx="2398825" cy="6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50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4BC1-2177-44C9-AB9E-00D28C91C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cs typeface="方正兰亭黑_GBK"/>
              </a:rPr>
              <a:t>中微子性质研究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360F7-2493-4DD8-ABE2-1487589C1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5A535E-8082-4209-A87C-3597D5A5A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113" y="1331843"/>
            <a:ext cx="4051944" cy="4853537"/>
          </a:xfrm>
        </p:spPr>
        <p:txBody>
          <a:bodyPr/>
          <a:lstStyle/>
          <a:p>
            <a:pPr marL="342900" indent="-342900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中微子性质研究是物理学重大前沿科学问题；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latin typeface="黑体" panose="02010609060101010101" pitchFamily="49" charset="-122"/>
              </a:rPr>
              <a:t>中微子质量不为零，突破了粒子物理标准模型框架；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中微子性质研究重要课题：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20000" lvl="1" indent="-34290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中微子绝对质量</a:t>
            </a:r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20000" lvl="1" indent="-34290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中微子质量层级</a:t>
            </a:r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20000" lvl="1" indent="-34290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中微子是否是自身反粒子</a:t>
            </a:r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20000" lvl="1" indent="-34290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……</a:t>
            </a:r>
          </a:p>
          <a:p>
            <a:endParaRPr lang="zh-CN" altLang="en-US" dirty="0"/>
          </a:p>
        </p:txBody>
      </p:sp>
      <p:pic>
        <p:nvPicPr>
          <p:cNvPr id="6" name="图片 9" descr="屏幕剪辑">
            <a:extLst>
              <a:ext uri="{FF2B5EF4-FFF2-40B4-BE49-F238E27FC236}">
                <a16:creationId xmlns:a16="http://schemas.microsoft.com/office/drawing/2014/main" id="{B88D3AED-2D06-4BE5-A35A-1097DA9ECC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0" b="5869"/>
          <a:stretch/>
        </p:blipFill>
        <p:spPr bwMode="auto">
          <a:xfrm>
            <a:off x="4576256" y="3736392"/>
            <a:ext cx="4211961" cy="288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B96ADF-7A17-4502-8E86-9C8E4D3CD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10636"/>
            <a:ext cx="4211961" cy="27152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圆角矩形 5">
            <a:extLst>
              <a:ext uri="{FF2B5EF4-FFF2-40B4-BE49-F238E27FC236}">
                <a16:creationId xmlns:a16="http://schemas.microsoft.com/office/drawing/2014/main" id="{02C438EE-A676-487E-8025-DE9BF8B41A81}"/>
              </a:ext>
            </a:extLst>
          </p:cNvPr>
          <p:cNvSpPr/>
          <p:nvPr/>
        </p:nvSpPr>
        <p:spPr>
          <a:xfrm>
            <a:off x="4889445" y="5772716"/>
            <a:ext cx="1519557" cy="504056"/>
          </a:xfrm>
          <a:prstGeom prst="round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38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9024-FE32-4191-96A3-7DEBC5E53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cs typeface="方正兰亭黑_GBK"/>
              </a:rPr>
              <a:t>CDEX</a:t>
            </a:r>
            <a:r>
              <a:rPr lang="zh-CN" altLang="en-US" b="1" dirty="0">
                <a:solidFill>
                  <a:schemeClr val="tx1"/>
                </a:solidFill>
                <a:cs typeface="方正兰亭黑_GBK"/>
              </a:rPr>
              <a:t>“盘古”合作组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D01F5-D7F2-434B-B499-08A8927BF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图片 8">
            <a:extLst>
              <a:ext uri="{FF2B5EF4-FFF2-40B4-BE49-F238E27FC236}">
                <a16:creationId xmlns:a16="http://schemas.microsoft.com/office/drawing/2014/main" id="{A4DF04BE-19E6-480A-A6B6-6BFA128B1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7" b="4031"/>
          <a:stretch>
            <a:fillRect/>
          </a:stretch>
        </p:blipFill>
        <p:spPr bwMode="auto">
          <a:xfrm>
            <a:off x="-1229" y="1412776"/>
            <a:ext cx="9144000" cy="382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9">
            <a:extLst>
              <a:ext uri="{FF2B5EF4-FFF2-40B4-BE49-F238E27FC236}">
                <a16:creationId xmlns:a16="http://schemas.microsoft.com/office/drawing/2014/main" id="{1018A5F3-6A12-47D8-B70B-97DB6928FA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38"/>
          <a:stretch>
            <a:fillRect/>
          </a:stretch>
        </p:blipFill>
        <p:spPr bwMode="auto">
          <a:xfrm>
            <a:off x="9872" y="5538954"/>
            <a:ext cx="3205163" cy="842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0">
            <a:extLst>
              <a:ext uri="{FF2B5EF4-FFF2-40B4-BE49-F238E27FC236}">
                <a16:creationId xmlns:a16="http://schemas.microsoft.com/office/drawing/2014/main" id="{71E8BC1F-6495-42F9-BF06-DE4E5A605D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2" r="20811"/>
          <a:stretch>
            <a:fillRect/>
          </a:stretch>
        </p:blipFill>
        <p:spPr bwMode="auto">
          <a:xfrm>
            <a:off x="6648797" y="5531016"/>
            <a:ext cx="2505075" cy="850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1">
            <a:extLst>
              <a:ext uri="{FF2B5EF4-FFF2-40B4-BE49-F238E27FC236}">
                <a16:creationId xmlns:a16="http://schemas.microsoft.com/office/drawing/2014/main" id="{C418614B-46EA-460A-A6DF-77B852A1F1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00" b="33437"/>
          <a:stretch>
            <a:fillRect/>
          </a:stretch>
        </p:blipFill>
        <p:spPr bwMode="auto">
          <a:xfrm>
            <a:off x="3260279" y="5538954"/>
            <a:ext cx="3217862" cy="846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284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E7CA-9ED5-498B-9B89-3ACE7AF0E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cs typeface="方正兰亭黑_GBK"/>
              </a:rPr>
              <a:t>CDEX Roadmap</a:t>
            </a:r>
            <a:endParaRPr lang="zh-CN" alt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5E567-87B3-481A-814C-D785273D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图片 5">
            <a:extLst>
              <a:ext uri="{FF2B5EF4-FFF2-40B4-BE49-F238E27FC236}">
                <a16:creationId xmlns:a16="http://schemas.microsoft.com/office/drawing/2014/main" id="{04C68D0E-F4BA-4BF6-81AF-8233E5A73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68"/>
          <a:stretch/>
        </p:blipFill>
        <p:spPr>
          <a:xfrm>
            <a:off x="72008" y="4133034"/>
            <a:ext cx="2051720" cy="1841915"/>
          </a:xfrm>
          <a:prstGeom prst="rect">
            <a:avLst/>
          </a:prstGeom>
        </p:spPr>
      </p:pic>
      <p:pic>
        <p:nvPicPr>
          <p:cNvPr id="6" name="图片 18">
            <a:extLst>
              <a:ext uri="{FF2B5EF4-FFF2-40B4-BE49-F238E27FC236}">
                <a16:creationId xmlns:a16="http://schemas.microsoft.com/office/drawing/2014/main" id="{739354C5-A62F-4794-B581-F33CEECCA3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0" t="29166" r="25445"/>
          <a:stretch/>
        </p:blipFill>
        <p:spPr>
          <a:xfrm>
            <a:off x="2156424" y="4154870"/>
            <a:ext cx="2008225" cy="1801134"/>
          </a:xfrm>
          <a:prstGeom prst="rect">
            <a:avLst/>
          </a:prstGeom>
        </p:spPr>
      </p:pic>
      <p:pic>
        <p:nvPicPr>
          <p:cNvPr id="7" name="图片 25">
            <a:extLst>
              <a:ext uri="{FF2B5EF4-FFF2-40B4-BE49-F238E27FC236}">
                <a16:creationId xmlns:a16="http://schemas.microsoft.com/office/drawing/2014/main" id="{F75F1E35-1113-4809-ADA1-BCA27CD8FB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9" t="916" r="8977" b="38293"/>
          <a:stretch/>
        </p:blipFill>
        <p:spPr>
          <a:xfrm>
            <a:off x="4136111" y="4154870"/>
            <a:ext cx="5009106" cy="2564904"/>
          </a:xfrm>
          <a:prstGeom prst="rect">
            <a:avLst/>
          </a:prstGeom>
        </p:spPr>
      </p:pic>
      <p:graphicFrame>
        <p:nvGraphicFramePr>
          <p:cNvPr id="8" name="图示 6">
            <a:extLst>
              <a:ext uri="{FF2B5EF4-FFF2-40B4-BE49-F238E27FC236}">
                <a16:creationId xmlns:a16="http://schemas.microsoft.com/office/drawing/2014/main" id="{1A90500F-191D-47AC-9844-83AD9819C5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3608668"/>
              </p:ext>
            </p:extLst>
          </p:nvPr>
        </p:nvGraphicFramePr>
        <p:xfrm>
          <a:off x="4572000" y="1124743"/>
          <a:ext cx="4545428" cy="2750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9" name="图示 55">
            <a:extLst>
              <a:ext uri="{FF2B5EF4-FFF2-40B4-BE49-F238E27FC236}">
                <a16:creationId xmlns:a16="http://schemas.microsoft.com/office/drawing/2014/main" id="{D8B20C17-04A7-4CA2-B623-1DFD30730E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7824337"/>
              </p:ext>
            </p:extLst>
          </p:nvPr>
        </p:nvGraphicFramePr>
        <p:xfrm>
          <a:off x="-81100" y="1637259"/>
          <a:ext cx="4125717" cy="1859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0" name="文本框 19">
            <a:extLst>
              <a:ext uri="{FF2B5EF4-FFF2-40B4-BE49-F238E27FC236}">
                <a16:creationId xmlns:a16="http://schemas.microsoft.com/office/drawing/2014/main" id="{E9E7E39E-953E-4E69-AEDF-CFC33A776938}"/>
              </a:ext>
            </a:extLst>
          </p:cNvPr>
          <p:cNvSpPr txBox="1"/>
          <p:nvPr/>
        </p:nvSpPr>
        <p:spPr>
          <a:xfrm>
            <a:off x="4046190" y="1462007"/>
            <a:ext cx="464385" cy="186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1500" dirty="0"/>
              <a:t>{</a:t>
            </a:r>
            <a:endParaRPr lang="zh-CN" altLang="en-US" sz="11500" dirty="0"/>
          </a:p>
        </p:txBody>
      </p:sp>
      <p:sp>
        <p:nvSpPr>
          <p:cNvPr id="11" name="文本框 21">
            <a:extLst>
              <a:ext uri="{FF2B5EF4-FFF2-40B4-BE49-F238E27FC236}">
                <a16:creationId xmlns:a16="http://schemas.microsoft.com/office/drawing/2014/main" id="{0BC90FF3-0AE6-4392-917E-BA01C1787BBB}"/>
              </a:ext>
            </a:extLst>
          </p:cNvPr>
          <p:cNvSpPr txBox="1"/>
          <p:nvPr/>
        </p:nvSpPr>
        <p:spPr>
          <a:xfrm>
            <a:off x="425873" y="3551277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2009-2016</a:t>
            </a:r>
            <a:endParaRPr lang="zh-CN" altLang="en-US" sz="2000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2" name="文本框 56">
            <a:extLst>
              <a:ext uri="{FF2B5EF4-FFF2-40B4-BE49-F238E27FC236}">
                <a16:creationId xmlns:a16="http://schemas.microsoft.com/office/drawing/2014/main" id="{3CFFA317-CC7D-4054-92A2-EA55BD9B18BF}"/>
              </a:ext>
            </a:extLst>
          </p:cNvPr>
          <p:cNvSpPr txBox="1"/>
          <p:nvPr/>
        </p:nvSpPr>
        <p:spPr>
          <a:xfrm>
            <a:off x="2546230" y="3565409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2016-2020</a:t>
            </a:r>
            <a:endParaRPr lang="zh-CN" altLang="en-US" sz="2000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3" name="文本框 57">
            <a:extLst>
              <a:ext uri="{FF2B5EF4-FFF2-40B4-BE49-F238E27FC236}">
                <a16:creationId xmlns:a16="http://schemas.microsoft.com/office/drawing/2014/main" id="{54D68941-DC73-4ED6-9A0D-E0D078B7C529}"/>
              </a:ext>
            </a:extLst>
          </p:cNvPr>
          <p:cNvSpPr txBox="1"/>
          <p:nvPr/>
        </p:nvSpPr>
        <p:spPr>
          <a:xfrm>
            <a:off x="5198222" y="3585824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2021-</a:t>
            </a:r>
            <a:endParaRPr lang="zh-CN" altLang="en-US" sz="2000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D49B62C-3B1E-460E-8909-5DD4B2A6315D}"/>
              </a:ext>
            </a:extLst>
          </p:cNvPr>
          <p:cNvSpPr/>
          <p:nvPr/>
        </p:nvSpPr>
        <p:spPr>
          <a:xfrm>
            <a:off x="72007" y="6336673"/>
            <a:ext cx="4064103" cy="507996"/>
          </a:xfrm>
          <a:prstGeom prst="rightArrow">
            <a:avLst>
              <a:gd name="adj1" fmla="val 65319"/>
              <a:gd name="adj2" fmla="val 65522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CJPL-I</a:t>
            </a:r>
            <a:endParaRPr lang="zh-CN" altLang="en-US" sz="2400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81C993-69EC-4D7C-97FF-28ED24FD548E}"/>
              </a:ext>
            </a:extLst>
          </p:cNvPr>
          <p:cNvSpPr/>
          <p:nvPr/>
        </p:nvSpPr>
        <p:spPr>
          <a:xfrm>
            <a:off x="4136719" y="6336673"/>
            <a:ext cx="5007889" cy="507996"/>
          </a:xfrm>
          <a:prstGeom prst="rightArrow">
            <a:avLst>
              <a:gd name="adj1" fmla="val 65319"/>
              <a:gd name="adj2" fmla="val 6552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CJPL-II</a:t>
            </a:r>
            <a:endParaRPr lang="zh-CN" altLang="en-US" sz="2400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37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E6A6-1D39-4A1E-BF90-9F60879EC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cs typeface="方正兰亭黑_GBK"/>
              </a:rPr>
              <a:t>CDEX</a:t>
            </a:r>
            <a:r>
              <a:rPr lang="zh-CN" altLang="en-US" b="1" dirty="0">
                <a:solidFill>
                  <a:schemeClr val="tx1"/>
                </a:solidFill>
                <a:cs typeface="方正兰亭黑_GBK"/>
              </a:rPr>
              <a:t>物理成果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19086-8873-49BB-9F6C-B4001A6D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22</a:t>
            </a:fld>
            <a:endParaRPr lang="zh-CN" altLang="en-US"/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A4B0F399-88C2-48A3-806A-6A04ADCDA1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687370"/>
              </p:ext>
            </p:extLst>
          </p:nvPr>
        </p:nvGraphicFramePr>
        <p:xfrm>
          <a:off x="321250" y="1039310"/>
          <a:ext cx="8426510" cy="549421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63199">
                  <a:extLst>
                    <a:ext uri="{9D8B030D-6E8A-4147-A177-3AD203B41FA5}">
                      <a16:colId xmlns:a16="http://schemas.microsoft.com/office/drawing/2014/main" val="2224475164"/>
                    </a:ext>
                  </a:extLst>
                </a:gridCol>
                <a:gridCol w="1207397">
                  <a:extLst>
                    <a:ext uri="{9D8B030D-6E8A-4147-A177-3AD203B41FA5}">
                      <a16:colId xmlns:a16="http://schemas.microsoft.com/office/drawing/2014/main" val="962027928"/>
                    </a:ext>
                  </a:extLst>
                </a:gridCol>
                <a:gridCol w="1576602">
                  <a:extLst>
                    <a:ext uri="{9D8B030D-6E8A-4147-A177-3AD203B41FA5}">
                      <a16:colId xmlns:a16="http://schemas.microsoft.com/office/drawing/2014/main" val="692345688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78456826"/>
                    </a:ext>
                  </a:extLst>
                </a:gridCol>
                <a:gridCol w="2811160">
                  <a:extLst>
                    <a:ext uri="{9D8B030D-6E8A-4147-A177-3AD203B41FA5}">
                      <a16:colId xmlns:a16="http://schemas.microsoft.com/office/drawing/2014/main" val="3248308315"/>
                    </a:ext>
                  </a:extLst>
                </a:gridCol>
              </a:tblGrid>
              <a:tr h="5264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Physics Channels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Detectors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Analysis Threshold (eV)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Exposure</a:t>
                      </a:r>
                    </a:p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altLang="zh-CN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kg×day</a:t>
                      </a: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Publications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450276"/>
                  </a:ext>
                </a:extLst>
              </a:tr>
              <a:tr h="30968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Chi-N </a:t>
                      </a: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CDEX-1A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400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14.6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PRD 88, 052004, 2013</a:t>
                      </a:r>
                      <a:endParaRPr lang="en-US" altLang="zh-CN" sz="1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824795"/>
                  </a:ext>
                </a:extLst>
              </a:tr>
              <a:tr h="3096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Chi-N </a:t>
                      </a: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SI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CDEX-20g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177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0.784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PRD 90, 032003, 2014</a:t>
                      </a:r>
                      <a:endParaRPr lang="en-US" altLang="zh-CN" sz="1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600024"/>
                  </a:ext>
                </a:extLst>
              </a:tr>
              <a:tr h="3096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Chi-N </a:t>
                      </a: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SI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CDEX-1A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475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53.9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PRD 90, 091701, 2014</a:t>
                      </a:r>
                      <a:endParaRPr lang="en-US" altLang="zh-CN" sz="1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712757"/>
                  </a:ext>
                </a:extLst>
              </a:tr>
              <a:tr h="3096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Chi-N </a:t>
                      </a: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SI/SD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CDEX-1A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475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335.6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PRD 93, 092003, 2016</a:t>
                      </a:r>
                      <a:endParaRPr lang="en-US" altLang="zh-CN" sz="1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757860"/>
                  </a:ext>
                </a:extLst>
              </a:tr>
              <a:tr h="37678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Axion</a:t>
                      </a: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CDEX-1A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475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335.6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PRD 95, 052006, 2017 </a:t>
                      </a:r>
                      <a:endParaRPr lang="zh-CN" altLang="en-US" sz="1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968759"/>
                  </a:ext>
                </a:extLst>
              </a:tr>
              <a:tr h="37678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0νββ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CDEX-1A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—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304.0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Sci. China 60, 071011,</a:t>
                      </a:r>
                      <a:r>
                        <a:rPr lang="en-US" altLang="zh-CN" sz="1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2017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672103"/>
                  </a:ext>
                </a:extLst>
              </a:tr>
              <a:tr h="3767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Chi-N </a:t>
                      </a: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SI/SD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CDEX-1B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160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737.1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CPC 42, 023002, 2018</a:t>
                      </a:r>
                      <a:endParaRPr lang="en-US" altLang="zh-CN" sz="1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31317"/>
                  </a:ext>
                </a:extLst>
              </a:tr>
              <a:tr h="3767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Chi-N </a:t>
                      </a: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SI/SD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CDEX-10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160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102.8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PRL 120, 241301, 2018</a:t>
                      </a:r>
                      <a:endParaRPr lang="en-US" altLang="zh-CN" sz="1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527602"/>
                  </a:ext>
                </a:extLst>
              </a:tr>
              <a:tr h="37678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Migdal Effect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CDEX-1B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160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737.1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PRL </a:t>
                      </a:r>
                      <a:r>
                        <a:rPr lang="zh-CN" alt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123</a:t>
                      </a: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zh-CN" alt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161301</a:t>
                      </a: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2019</a:t>
                      </a:r>
                      <a:endParaRPr lang="zh-CN" altLang="en-US" sz="1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204794"/>
                  </a:ext>
                </a:extLst>
              </a:tr>
              <a:tr h="37678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Chi-N </a:t>
                      </a: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CDEX-1B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250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1107.5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PRL 123, 221301, 2019</a:t>
                      </a:r>
                      <a:endParaRPr lang="zh-CN" altLang="en-US" sz="18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671354"/>
                  </a:ext>
                </a:extLst>
              </a:tr>
              <a:tr h="376788"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Axion</a:t>
                      </a:r>
                      <a:endParaRPr lang="zh-CN" alt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CDEX-1B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160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737.1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PRD 101, 052003, 2020</a:t>
                      </a:r>
                      <a:endParaRPr lang="zh-CN" altLang="en-US" sz="1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004842"/>
                  </a:ext>
                </a:extLst>
              </a:tr>
              <a:tr h="37678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Dark</a:t>
                      </a:r>
                      <a:r>
                        <a:rPr lang="en-US" altLang="zh-CN" sz="1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Photon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CDEX-10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160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205.4</a:t>
                      </a:r>
                      <a:endParaRPr lang="zh-CN" altLang="en-US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PRL 124,</a:t>
                      </a:r>
                      <a:r>
                        <a:rPr lang="en-US" altLang="zh-CN" sz="1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111301, 2020</a:t>
                      </a:r>
                      <a:endParaRPr lang="zh-CN" altLang="en-US" sz="1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51740"/>
                  </a:ext>
                </a:extLst>
              </a:tr>
              <a:tr h="376788">
                <a:tc>
                  <a:txBody>
                    <a:bodyPr/>
                    <a:lstStyle/>
                    <a:p>
                      <a:pPr marL="0" algn="l" defTabSz="514350" rtl="0" eaLnBrk="1" latinLnBrk="0" hangingPunct="1"/>
                      <a:r>
                        <a:rPr lang="en-US" altLang="zh-CN" sz="1800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Chi-N EFT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14350" rtl="0" eaLnBrk="1" latinLnBrk="0" hangingPunct="1"/>
                      <a:r>
                        <a:rPr lang="en-US" altLang="zh-CN" sz="1800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CDEX-10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14350" rtl="0" eaLnBrk="1" latinLnBrk="0" hangingPunct="1"/>
                      <a:r>
                        <a:rPr lang="en-US" altLang="zh-CN" sz="1800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160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14350" rtl="0" eaLnBrk="1" latinLnBrk="0" hangingPunct="1"/>
                      <a:r>
                        <a:rPr lang="en-US" altLang="zh-CN" sz="1800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205.4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514350" rtl="0" eaLnBrk="1" latinLnBrk="0" hangingPunct="1"/>
                      <a:r>
                        <a:rPr lang="en-US" altLang="zh-CN" sz="1800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arXiv:2007.15555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8085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D3B9CD5-3127-4424-A40F-52991A012A00}"/>
              </a:ext>
            </a:extLst>
          </p:cNvPr>
          <p:cNvSpPr/>
          <p:nvPr/>
        </p:nvSpPr>
        <p:spPr>
          <a:xfrm>
            <a:off x="243191" y="3482501"/>
            <a:ext cx="8579559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764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EA8A-180C-4C07-95EF-3371A6DA0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cs typeface="方正兰亭黑_GBK"/>
              </a:rPr>
              <a:t>CDEX-300ν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BF0B8-F0B5-4F04-ACC4-DD4BCA0D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8F8DCE91-DBC1-4F21-8EB5-80E8EBF77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08" y="1212030"/>
            <a:ext cx="5184572" cy="230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 marL="342900" indent="-342900">
              <a:lnSpc>
                <a:spcPts val="3000"/>
              </a:lnSpc>
              <a:spcBef>
                <a:spcPts val="600"/>
              </a:spcBef>
              <a:buClr>
                <a:srgbClr val="FF0000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7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串，每串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~30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个高纯锗晶体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600"/>
              </a:spcBef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锗探测器总质量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: ~300kg</a:t>
            </a:r>
          </a:p>
          <a:p>
            <a:pPr marL="342900" indent="-342900">
              <a:lnSpc>
                <a:spcPts val="3000"/>
              </a:lnSpc>
              <a:spcBef>
                <a:spcPts val="600"/>
              </a:spcBef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探测器类型：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342900">
              <a:lnSpc>
                <a:spcPts val="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dirty="0" err="1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BEGe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(Baseline)</a:t>
            </a:r>
          </a:p>
          <a:p>
            <a:pPr marL="342900" indent="342900">
              <a:lnSpc>
                <a:spcPts val="3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ICPC (optional)</a:t>
            </a:r>
          </a:p>
        </p:txBody>
      </p:sp>
      <p:pic>
        <p:nvPicPr>
          <p:cNvPr id="6" name="图片 10">
            <a:extLst>
              <a:ext uri="{FF2B5EF4-FFF2-40B4-BE49-F238E27FC236}">
                <a16:creationId xmlns:a16="http://schemas.microsoft.com/office/drawing/2014/main" id="{E7F75EA0-6139-414B-A915-2FB01A697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400" y="1212030"/>
            <a:ext cx="1278298" cy="5585431"/>
          </a:xfrm>
          <a:prstGeom prst="rect">
            <a:avLst/>
          </a:prstGeom>
        </p:spPr>
      </p:pic>
      <p:pic>
        <p:nvPicPr>
          <p:cNvPr id="7" name="图片 11">
            <a:extLst>
              <a:ext uri="{FF2B5EF4-FFF2-40B4-BE49-F238E27FC236}">
                <a16:creationId xmlns:a16="http://schemas.microsoft.com/office/drawing/2014/main" id="{E131D36C-D816-439A-B964-8E305A514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5" y="3770082"/>
            <a:ext cx="1895484" cy="2727344"/>
          </a:xfrm>
          <a:prstGeom prst="rect">
            <a:avLst/>
          </a:prstGeom>
        </p:spPr>
      </p:pic>
      <p:pic>
        <p:nvPicPr>
          <p:cNvPr id="8" name="图片 13">
            <a:extLst>
              <a:ext uri="{FF2B5EF4-FFF2-40B4-BE49-F238E27FC236}">
                <a16:creationId xmlns:a16="http://schemas.microsoft.com/office/drawing/2014/main" id="{E7BF2167-7B23-45E8-9034-BC666D2BA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9" r="5405"/>
          <a:stretch/>
        </p:blipFill>
        <p:spPr>
          <a:xfrm>
            <a:off x="3314978" y="3770082"/>
            <a:ext cx="1964998" cy="2692810"/>
          </a:xfrm>
          <a:prstGeom prst="rect">
            <a:avLst/>
          </a:prstGeom>
        </p:spPr>
      </p:pic>
      <p:pic>
        <p:nvPicPr>
          <p:cNvPr id="9" name="图片 15">
            <a:extLst>
              <a:ext uri="{FF2B5EF4-FFF2-40B4-BE49-F238E27FC236}">
                <a16:creationId xmlns:a16="http://schemas.microsoft.com/office/drawing/2014/main" id="{F9F6B435-CE85-4B1C-ADCA-9D8C94D35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937" y="1212030"/>
            <a:ext cx="1379441" cy="554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3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3F0E-5550-4510-9AF1-2487FEAB9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cs typeface="方正兰亭黑_GBK"/>
              </a:rPr>
              <a:t>CDEX-300ν</a:t>
            </a:r>
            <a:r>
              <a:rPr lang="zh-CN" altLang="en-US" b="1" dirty="0">
                <a:solidFill>
                  <a:schemeClr val="tx1"/>
                </a:solidFill>
                <a:cs typeface="方正兰亭黑_GBK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cs typeface="方正兰亭黑_GBK"/>
              </a:rPr>
              <a:t>Detectors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AD12D-2A60-43F8-91F8-E8B605F46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C275A2EE-5E40-45DA-827C-325511020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408" y="1102052"/>
            <a:ext cx="4211921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 marL="342900" indent="-342900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defRPr/>
            </a:pPr>
            <a:r>
              <a:rPr lang="en-US" altLang="zh-CN" sz="2400" dirty="0" err="1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BEGe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(Baseline)</a:t>
            </a:r>
          </a:p>
          <a:p>
            <a:pPr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 ---Mass: 1-1.2 kg; </a:t>
            </a:r>
          </a:p>
          <a:p>
            <a:pPr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 ---Size:  φ80mm*40mm;</a:t>
            </a:r>
          </a:p>
          <a:p>
            <a:pPr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 ---Dead layer:  0.6mm;</a:t>
            </a:r>
          </a:p>
          <a:p>
            <a:pPr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 ---</a:t>
            </a:r>
            <a:r>
              <a:rPr lang="en-US" altLang="zh-CN" sz="2400" dirty="0" err="1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E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: &lt;0.15%@2MeV;</a:t>
            </a:r>
          </a:p>
          <a:p>
            <a:pPr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 ---</a:t>
            </a:r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BI: 1×10</a:t>
            </a:r>
            <a:r>
              <a:rPr lang="en-US" altLang="zh-CN" sz="2400" b="1" baseline="30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-4</a:t>
            </a:r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2400" b="1" dirty="0" err="1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cts</a:t>
            </a:r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/(</a:t>
            </a:r>
            <a:r>
              <a:rPr lang="en-US" altLang="zh-CN" sz="2400" b="1" dirty="0" err="1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keV</a:t>
            </a:r>
            <a:r>
              <a:rPr lang="en-US" altLang="zh-CN" sz="2400" b="1" dirty="0" err="1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kg</a:t>
            </a:r>
            <a:r>
              <a:rPr lang="en-US" altLang="zh-CN" sz="2400" b="1" dirty="0" err="1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yr</a:t>
            </a:r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)</a:t>
            </a:r>
          </a:p>
          <a:p>
            <a:pPr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 ---T</a:t>
            </a:r>
            <a:r>
              <a:rPr lang="en-US" altLang="zh-CN" sz="2400" baseline="-25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1/2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: &gt;10</a:t>
            </a:r>
            <a:r>
              <a:rPr lang="en-US" altLang="zh-CN" sz="2400" baseline="30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27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yr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F0FD0673-9BCF-449E-A023-E0A4CF017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039557"/>
            <a:ext cx="2772266" cy="1533997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B95FBAC9-EB70-4058-A7AE-4B9366278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6329" y="1102052"/>
            <a:ext cx="3763501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 marL="342900" indent="-342900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ICPC (optional)</a:t>
            </a:r>
          </a:p>
          <a:p>
            <a:pPr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 ---Mass: ~2 kg; </a:t>
            </a:r>
          </a:p>
          <a:p>
            <a:pPr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 ---Size:  φ80mm*80mm;</a:t>
            </a:r>
          </a:p>
          <a:p>
            <a:pPr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 ---Dead layer:  0.6mm; </a:t>
            </a:r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85E59FDE-657F-4E7F-99AC-C9E2FED34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5573554"/>
            <a:ext cx="2791406" cy="1282701"/>
          </a:xfrm>
          <a:prstGeom prst="rect">
            <a:avLst/>
          </a:prstGeom>
        </p:spPr>
      </p:pic>
      <p:pic>
        <p:nvPicPr>
          <p:cNvPr id="9" name="图片 6">
            <a:extLst>
              <a:ext uri="{FF2B5EF4-FFF2-40B4-BE49-F238E27FC236}">
                <a16:creationId xmlns:a16="http://schemas.microsoft.com/office/drawing/2014/main" id="{71C4E1D5-0AFF-45B1-A592-E86ECF5500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644" y="3029873"/>
            <a:ext cx="1955284" cy="180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B07248FA-AE94-4268-841C-CB5F5D1B2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299" y="4679743"/>
            <a:ext cx="2551581" cy="2140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509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8">
            <a:extLst>
              <a:ext uri="{FF2B5EF4-FFF2-40B4-BE49-F238E27FC236}">
                <a16:creationId xmlns:a16="http://schemas.microsoft.com/office/drawing/2014/main" id="{F76956C6-ABAA-4ED8-855A-58052A613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143" y="3506205"/>
            <a:ext cx="1505744" cy="3093237"/>
          </a:xfrm>
          <a:prstGeom prst="rect">
            <a:avLst/>
          </a:prstGeom>
        </p:spPr>
      </p:pic>
      <p:pic>
        <p:nvPicPr>
          <p:cNvPr id="9" name="图片 9">
            <a:extLst>
              <a:ext uri="{FF2B5EF4-FFF2-40B4-BE49-F238E27FC236}">
                <a16:creationId xmlns:a16="http://schemas.microsoft.com/office/drawing/2014/main" id="{9C954565-AB71-4651-BA0F-9167497AA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034" y="3428394"/>
            <a:ext cx="1286648" cy="3229660"/>
          </a:xfrm>
          <a:prstGeom prst="rect">
            <a:avLst/>
          </a:prstGeom>
        </p:spPr>
      </p:pic>
      <p:pic>
        <p:nvPicPr>
          <p:cNvPr id="10" name="图片 12">
            <a:extLst>
              <a:ext uri="{FF2B5EF4-FFF2-40B4-BE49-F238E27FC236}">
                <a16:creationId xmlns:a16="http://schemas.microsoft.com/office/drawing/2014/main" id="{CDC3B3AB-6EA0-4F6F-8355-458B212F4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806" y="3479106"/>
            <a:ext cx="1388708" cy="314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963F0E-5550-4510-9AF1-2487FEAB9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cs typeface="方正兰亭黑_GBK"/>
              </a:rPr>
              <a:t>CDEX-300ν</a:t>
            </a:r>
            <a:r>
              <a:rPr lang="zh-CN" altLang="en-US" b="1" dirty="0">
                <a:solidFill>
                  <a:schemeClr val="tx1"/>
                </a:solidFill>
                <a:cs typeface="方正兰亭黑_GBK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cs typeface="方正兰亭黑_GBK"/>
              </a:rPr>
              <a:t>Detectors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AD12D-2A60-43F8-91F8-E8B605F46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E2C368B3-0331-48E4-A2DC-275CBCBE8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251" y="1024359"/>
            <a:ext cx="7887497" cy="2768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>
              <a:lnSpc>
                <a:spcPts val="3000"/>
              </a:lnSpc>
              <a:spcBef>
                <a:spcPts val="600"/>
              </a:spcBef>
              <a:buClr>
                <a:srgbClr val="FF0000"/>
              </a:buClr>
              <a:buNone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Baseline</a:t>
            </a:r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:  </a:t>
            </a:r>
            <a:r>
              <a:rPr lang="en-US" altLang="zh-CN" sz="2400" b="1" dirty="0" err="1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BEGe</a:t>
            </a:r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+ </a:t>
            </a:r>
            <a:r>
              <a:rPr lang="en-US" altLang="zh-CN" sz="2400" b="1" dirty="0" err="1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LAr</a:t>
            </a:r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(</a:t>
            </a:r>
            <a:r>
              <a:rPr lang="zh-CN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反符合</a:t>
            </a:r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)</a:t>
            </a:r>
          </a:p>
          <a:p>
            <a:pPr>
              <a:lnSpc>
                <a:spcPts val="3000"/>
              </a:lnSpc>
              <a:spcBef>
                <a:spcPts val="600"/>
              </a:spcBef>
              <a:buClr>
                <a:srgbClr val="FF0000"/>
              </a:buClr>
              <a:buNone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R&amp;D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:</a:t>
            </a:r>
          </a:p>
          <a:p>
            <a:pPr marL="342900" indent="-342900">
              <a:lnSpc>
                <a:spcPts val="3000"/>
              </a:lnSpc>
              <a:spcBef>
                <a:spcPts val="600"/>
              </a:spcBef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探测器密封在亚克力壳中；隔离锗晶体与外部</a:t>
            </a:r>
            <a:r>
              <a:rPr lang="en-US" altLang="zh-CN" sz="2400" dirty="0" err="1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LAr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；</a:t>
            </a:r>
          </a:p>
          <a:p>
            <a:pPr marL="342900" indent="-342900">
              <a:lnSpc>
                <a:spcPts val="3000"/>
              </a:lnSpc>
              <a:spcBef>
                <a:spcPts val="600"/>
              </a:spcBef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电子学安装在亚克力壳外表面；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600"/>
              </a:spcBef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液氩反符合，光读出采用</a:t>
            </a:r>
            <a:r>
              <a:rPr lang="en-US" altLang="zh-CN" sz="2400" dirty="0" err="1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SiPM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+ 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移波光纤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</a:p>
          <a:p>
            <a:pPr marL="342900" indent="-342900">
              <a:lnSpc>
                <a:spcPts val="3000"/>
              </a:lnSpc>
              <a:spcBef>
                <a:spcPts val="600"/>
              </a:spcBef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使用高纯钛制作液氩容器；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13" name="图片 8">
            <a:extLst>
              <a:ext uri="{FF2B5EF4-FFF2-40B4-BE49-F238E27FC236}">
                <a16:creationId xmlns:a16="http://schemas.microsoft.com/office/drawing/2014/main" id="{13EF9E8B-41EF-498D-9E7D-B2B9AA3DF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8826" y="4242408"/>
            <a:ext cx="2031420" cy="2005405"/>
          </a:xfrm>
          <a:prstGeom prst="rect">
            <a:avLst/>
          </a:prstGeom>
        </p:spPr>
      </p:pic>
      <p:pic>
        <p:nvPicPr>
          <p:cNvPr id="14" name="图片 9">
            <a:extLst>
              <a:ext uri="{FF2B5EF4-FFF2-40B4-BE49-F238E27FC236}">
                <a16:creationId xmlns:a16="http://schemas.microsoft.com/office/drawing/2014/main" id="{D9665F5D-949B-4977-AA49-8EDF958C7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38" y="4499791"/>
            <a:ext cx="1928707" cy="174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38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E315-D9A9-40E2-8EE5-D343834F1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cs typeface="方正兰亭黑_GBK"/>
              </a:rPr>
              <a:t>CDEX-300ν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1C4CA-BD2C-416C-99BD-B72C2DFE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F7ED0C57-016D-4294-A3E3-58321F2CB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445" y="1210914"/>
            <a:ext cx="5256585" cy="215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 marL="342900" indent="-342900">
              <a:lnSpc>
                <a:spcPts val="3000"/>
              </a:lnSpc>
              <a:spcBef>
                <a:spcPts val="600"/>
              </a:spcBef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液氮罐顶部安装洁净间，用于高纯锗探测器及光纤安装；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600"/>
              </a:spcBef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液氮冷却液氩，同时屏蔽外部本底；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600"/>
              </a:spcBef>
              <a:buClr>
                <a:srgbClr val="FF0000"/>
              </a:buClr>
              <a:defRPr/>
            </a:pP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2022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年初开始富集锗探测器在液氮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液氩中的性能和稳定运行测试；</a:t>
            </a:r>
            <a:endParaRPr lang="en-US" altLang="zh-CN" sz="2400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6" name="图片 7">
            <a:extLst>
              <a:ext uri="{FF2B5EF4-FFF2-40B4-BE49-F238E27FC236}">
                <a16:creationId xmlns:a16="http://schemas.microsoft.com/office/drawing/2014/main" id="{2CC946D2-CD56-41E3-A38C-9EF5A090D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645" y="1700808"/>
            <a:ext cx="3240360" cy="4959362"/>
          </a:xfrm>
          <a:prstGeom prst="rect">
            <a:avLst/>
          </a:prstGeom>
        </p:spPr>
      </p:pic>
      <p:pic>
        <p:nvPicPr>
          <p:cNvPr id="7" name="图片 10">
            <a:extLst>
              <a:ext uri="{FF2B5EF4-FFF2-40B4-BE49-F238E27FC236}">
                <a16:creationId xmlns:a16="http://schemas.microsoft.com/office/drawing/2014/main" id="{CC93163A-DE9E-435E-9EBD-D33F295222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66" y="3493933"/>
            <a:ext cx="5338572" cy="31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93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3375-7A8C-468C-BF05-56E923FB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本底来源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95DE-FF38-4518-8D4C-0DFDB7C0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27</a:t>
            </a:fld>
            <a:endParaRPr lang="zh-CN" alt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5BBE00-262D-4B12-BD11-240FAA1B3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317896"/>
              </p:ext>
            </p:extLst>
          </p:nvPr>
        </p:nvGraphicFramePr>
        <p:xfrm>
          <a:off x="146966" y="2307279"/>
          <a:ext cx="8803758" cy="409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786">
                  <a:extLst>
                    <a:ext uri="{9D8B030D-6E8A-4147-A177-3AD203B41FA5}">
                      <a16:colId xmlns:a16="http://schemas.microsoft.com/office/drawing/2014/main" val="856169926"/>
                    </a:ext>
                  </a:extLst>
                </a:gridCol>
                <a:gridCol w="1582838">
                  <a:extLst>
                    <a:ext uri="{9D8B030D-6E8A-4147-A177-3AD203B41FA5}">
                      <a16:colId xmlns:a16="http://schemas.microsoft.com/office/drawing/2014/main" val="2634863468"/>
                    </a:ext>
                  </a:extLst>
                </a:gridCol>
                <a:gridCol w="2563859">
                  <a:extLst>
                    <a:ext uri="{9D8B030D-6E8A-4147-A177-3AD203B41FA5}">
                      <a16:colId xmlns:a16="http://schemas.microsoft.com/office/drawing/2014/main" val="149619"/>
                    </a:ext>
                  </a:extLst>
                </a:gridCol>
                <a:gridCol w="2232838">
                  <a:extLst>
                    <a:ext uri="{9D8B030D-6E8A-4147-A177-3AD203B41FA5}">
                      <a16:colId xmlns:a16="http://schemas.microsoft.com/office/drawing/2014/main" val="1991101729"/>
                    </a:ext>
                  </a:extLst>
                </a:gridCol>
                <a:gridCol w="1318437">
                  <a:extLst>
                    <a:ext uri="{9D8B030D-6E8A-4147-A177-3AD203B41FA5}">
                      <a16:colId xmlns:a16="http://schemas.microsoft.com/office/drawing/2014/main" val="321392802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8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本底类别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8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主要来源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降低途径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备注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50303409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、环境本底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宇宙线缪子、环境伽马和中子</a:t>
                      </a:r>
                      <a:endParaRPr lang="en-US" altLang="zh-CN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环境</a:t>
                      </a:r>
                      <a:endParaRPr lang="en-US" altLang="zh-CN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深地、实验室材料控制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6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732870483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、屏蔽材料本底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屏蔽材料的宇生、原生放射核素</a:t>
                      </a:r>
                      <a:endParaRPr lang="en-US" altLang="zh-CN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屏蔽材料</a:t>
                      </a:r>
                      <a:endParaRPr lang="en-US" altLang="zh-CN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屏蔽设计、材料优化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6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70165948"/>
                  </a:ext>
                </a:extLst>
              </a:tr>
              <a:tr h="43434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、探测器自身本底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高能</a:t>
                      </a:r>
                      <a:r>
                        <a:rPr lang="en-US" altLang="zh-CN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γ</a:t>
                      </a: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射线在低能区的连续</a:t>
                      </a:r>
                      <a:r>
                        <a:rPr lang="en-US" altLang="zh-CN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Compton</a:t>
                      </a: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平台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电子学部件、电缆、结构材料等</a:t>
                      </a:r>
                      <a:endParaRPr lang="en-US" altLang="zh-CN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选用更纯的电子学部件、电缆，采用自制超高纯电解铜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6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645673325"/>
                  </a:ext>
                </a:extLst>
              </a:tr>
              <a:tr h="613543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宇生非锗核</a:t>
                      </a:r>
                      <a:endParaRPr lang="en-US" altLang="zh-CN" sz="16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本底贡献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宇生非锗同位素特征</a:t>
                      </a:r>
                      <a:r>
                        <a:rPr lang="en-US" altLang="zh-CN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X</a:t>
                      </a: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射线及</a:t>
                      </a:r>
                      <a:r>
                        <a:rPr lang="en-US" altLang="zh-CN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γ</a:t>
                      </a: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射线的级联本底</a:t>
                      </a:r>
                      <a:endParaRPr lang="en-US" altLang="zh-CN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控制地面</a:t>
                      </a:r>
                      <a:endParaRPr lang="en-US" altLang="zh-CN" sz="16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晶体生长和探测器研制时间</a:t>
                      </a:r>
                      <a:endParaRPr lang="en-US" altLang="zh-CN" sz="16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若掌握晶体生长技术，可在地下实验室进行晶体生长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197860490"/>
                  </a:ext>
                </a:extLst>
              </a:tr>
              <a:tr h="51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Tritium</a:t>
                      </a: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的连续本底</a:t>
                      </a:r>
                      <a:endParaRPr lang="en-US" altLang="zh-CN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（</a:t>
                      </a:r>
                      <a:r>
                        <a:rPr lang="en-US" altLang="zh-CN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18keV</a:t>
                      </a: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以下）</a:t>
                      </a:r>
                      <a:endParaRPr lang="en-US" altLang="zh-CN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795252"/>
                  </a:ext>
                </a:extLst>
              </a:tr>
              <a:tr h="4343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宇生锗核</a:t>
                      </a:r>
                      <a:endParaRPr lang="en-US" altLang="zh-CN" sz="16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本底贡献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Ge-68</a:t>
                      </a: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及其子核</a:t>
                      </a:r>
                      <a:r>
                        <a:rPr lang="en-US" altLang="zh-CN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Ga-68</a:t>
                      </a: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的</a:t>
                      </a:r>
                      <a:r>
                        <a:rPr lang="en-US" altLang="zh-CN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K</a:t>
                      </a: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、</a:t>
                      </a:r>
                      <a:r>
                        <a:rPr lang="en-US" altLang="zh-CN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L</a:t>
                      </a: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、</a:t>
                      </a:r>
                      <a:r>
                        <a:rPr lang="en-US" altLang="zh-CN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M</a:t>
                      </a: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特征</a:t>
                      </a:r>
                      <a:r>
                        <a:rPr lang="en-US" altLang="zh-CN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X</a:t>
                      </a:r>
                      <a:r>
                        <a:rPr lang="zh-CN" altLang="en-US" sz="16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射线及连续区域</a:t>
                      </a:r>
                      <a:endParaRPr lang="en-US" altLang="zh-CN" sz="16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同位素富集</a:t>
                      </a:r>
                      <a:endParaRPr lang="en-US" altLang="zh-CN" sz="16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（主要为减少</a:t>
                      </a:r>
                      <a:r>
                        <a:rPr lang="en-US" altLang="zh-CN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Ge-70</a:t>
                      </a:r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）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6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94021147"/>
                  </a:ext>
                </a:extLst>
              </a:tr>
            </a:tbl>
          </a:graphicData>
        </a:graphic>
      </p:graphicFrame>
      <p:sp>
        <p:nvSpPr>
          <p:cNvPr id="6" name="TextBox 2">
            <a:extLst>
              <a:ext uri="{FF2B5EF4-FFF2-40B4-BE49-F238E27FC236}">
                <a16:creationId xmlns:a16="http://schemas.microsoft.com/office/drawing/2014/main" id="{3C17870C-ACC7-49E1-A0AC-DD6EAED5D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560" y="1157857"/>
            <a:ext cx="8045290" cy="1007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4250" tIns="51030" rIns="74250" bIns="40500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600"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>
              <a:lnSpc>
                <a:spcPct val="120000"/>
              </a:lnSpc>
              <a:spcBef>
                <a:spcPts val="450"/>
              </a:spcBef>
              <a:buClr>
                <a:srgbClr val="0093AD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CDEX-300ν</a:t>
            </a:r>
            <a:r>
              <a:rPr lang="zh-CN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目标 </a:t>
            </a:r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1×10</a:t>
            </a:r>
            <a:r>
              <a:rPr lang="en-US" altLang="zh-CN" sz="2400" b="1" baseline="30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-4</a:t>
            </a:r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2400" b="1" dirty="0" err="1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cts</a:t>
            </a:r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/(keV kg </a:t>
            </a:r>
            <a:r>
              <a:rPr lang="en-US" altLang="zh-CN" sz="2400" b="1" dirty="0" err="1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yr</a:t>
            </a:r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) @2039keV</a:t>
            </a:r>
          </a:p>
          <a:p>
            <a:pPr>
              <a:lnSpc>
                <a:spcPct val="120000"/>
              </a:lnSpc>
              <a:spcBef>
                <a:spcPts val="450"/>
              </a:spcBef>
              <a:buClr>
                <a:srgbClr val="0093AD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为达到目标本底，需分析各种本底来源、进行优化控制</a:t>
            </a:r>
            <a:endParaRPr kumimoji="0" lang="en-US" altLang="zh-CN" sz="2400" b="1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B61189-9DD5-4799-8413-A7A05ABBE7F9}"/>
              </a:ext>
            </a:extLst>
          </p:cNvPr>
          <p:cNvSpPr/>
          <p:nvPr/>
        </p:nvSpPr>
        <p:spPr>
          <a:xfrm>
            <a:off x="1226684" y="4577250"/>
            <a:ext cx="7724039" cy="186290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90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3375-7A8C-468C-BF05-56E923FB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CDEX-300</a:t>
            </a:r>
            <a:r>
              <a:rPr lang="el-GR" altLang="zh-CN" b="1" dirty="0">
                <a:solidFill>
                  <a:schemeClr val="tx1"/>
                </a:solidFill>
              </a:rPr>
              <a:t>ν</a:t>
            </a:r>
            <a:r>
              <a:rPr lang="zh-CN" altLang="en-US" b="1" dirty="0">
                <a:solidFill>
                  <a:schemeClr val="tx1"/>
                </a:solidFill>
              </a:rPr>
              <a:t>本底优化控制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16757-FD44-4682-BD3D-24CD312F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485" y="1173856"/>
            <a:ext cx="8439224" cy="266857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CDEX-300</a:t>
            </a:r>
            <a:r>
              <a:rPr lang="el-GR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ν</a:t>
            </a:r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本底控制方案（初步）</a:t>
            </a:r>
          </a:p>
          <a:p>
            <a:pPr marL="396000" indent="-257175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采用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6.5m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的液氮屏蔽，且液氮中</a:t>
            </a:r>
            <a:r>
              <a:rPr lang="en-US" altLang="zh-CN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222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Rn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需要纯化（</a:t>
            </a:r>
            <a:r>
              <a:rPr lang="en-US" altLang="zh-CN" sz="1800" i="1" dirty="0" err="1">
                <a:latin typeface="Calibri" panose="020F0502020204030204" pitchFamily="34" charset="0"/>
                <a:cs typeface="Calibri" panose="020F0502020204030204" pitchFamily="34" charset="0"/>
              </a:rPr>
              <a:t>μBq</a:t>
            </a:r>
            <a:r>
              <a:rPr lang="en-US" altLang="zh-CN" sz="1800" i="1" dirty="0">
                <a:latin typeface="Calibri" panose="020F0502020204030204" pitchFamily="34" charset="0"/>
                <a:cs typeface="Calibri" panose="020F0502020204030204" pitchFamily="34" charset="0"/>
              </a:rPr>
              <a:t>/kg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）；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6000" indent="-257175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采用液氩做反符合，液氩需要纯化或采用地下氩；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6000" indent="-257175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探测器内铜构件需要采用地下生产电解铜（</a:t>
            </a:r>
            <a:r>
              <a:rPr lang="en-US" altLang="zh-CN" sz="1800" i="1" dirty="0" err="1">
                <a:latin typeface="Calibri" panose="020F0502020204030204" pitchFamily="34" charset="0"/>
                <a:cs typeface="Calibri" panose="020F0502020204030204" pitchFamily="34" charset="0"/>
              </a:rPr>
              <a:t>μBq</a:t>
            </a:r>
            <a:r>
              <a:rPr lang="en-US" altLang="zh-CN" sz="1800" i="1" dirty="0">
                <a:latin typeface="Calibri" panose="020F0502020204030204" pitchFamily="34" charset="0"/>
                <a:cs typeface="Calibri" panose="020F0502020204030204" pitchFamily="34" charset="0"/>
              </a:rPr>
              <a:t>/kg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）；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6000" indent="-257175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探测器非铜构件材料放射性活度需要优化（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~0.1</a:t>
            </a:r>
            <a:r>
              <a:rPr lang="en-US" altLang="zh-CN" sz="1800" i="1" dirty="0">
                <a:latin typeface="Calibri" panose="020F0502020204030204" pitchFamily="34" charset="0"/>
                <a:cs typeface="Calibri" panose="020F0502020204030204" pitchFamily="34" charset="0"/>
              </a:rPr>
              <a:t>mBq/kg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）；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6000" indent="-257175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采用富集锗制作探测器，希望未来在地下生产锗晶体；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95DE-FF38-4518-8D4C-0DFDB7C0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10" name="文本框 6">
            <a:extLst>
              <a:ext uri="{FF2B5EF4-FFF2-40B4-BE49-F238E27FC236}">
                <a16:creationId xmlns:a16="http://schemas.microsoft.com/office/drawing/2014/main" id="{35B6A21E-6DEE-4E8B-944C-1655C25A43CD}"/>
              </a:ext>
            </a:extLst>
          </p:cNvPr>
          <p:cNvSpPr txBox="1"/>
          <p:nvPr/>
        </p:nvSpPr>
        <p:spPr>
          <a:xfrm>
            <a:off x="6224863" y="2168891"/>
            <a:ext cx="2703845" cy="3684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5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要求具备</a:t>
            </a:r>
            <a:r>
              <a:rPr lang="en-US" altLang="zh-CN" sz="1350" b="1" i="1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μBq</a:t>
            </a:r>
            <a:r>
              <a:rPr lang="en-US" altLang="zh-CN" sz="1350" b="1" i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/kg</a:t>
            </a:r>
            <a:r>
              <a:rPr lang="zh-CN" altLang="en-US" sz="135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放射性测量能力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16333D-D585-4422-975C-FD7CD26CC334}"/>
              </a:ext>
            </a:extLst>
          </p:cNvPr>
          <p:cNvSpPr txBox="1">
            <a:spLocks/>
          </p:cNvSpPr>
          <p:nvPr/>
        </p:nvSpPr>
        <p:spPr>
          <a:xfrm>
            <a:off x="489485" y="3920248"/>
            <a:ext cx="8439224" cy="2801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7030A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CDEX</a:t>
            </a:r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未来实验中的关键技术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6000" indent="-257175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大型液氮低温屏蔽系统</a:t>
            </a:r>
            <a:endParaRPr lang="en-US" altLang="zh-CN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6000" indent="-257175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地下超低本底电解铜</a:t>
            </a:r>
            <a:endParaRPr lang="en-US" altLang="zh-CN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6000" indent="-257175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低本底低噪声前端电子学</a:t>
            </a:r>
            <a:endParaRPr lang="en-US" altLang="zh-CN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6000" indent="-257175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超低本底高纯锗探测器</a:t>
            </a:r>
            <a:endParaRPr lang="en-US" altLang="zh-CN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6000" indent="-257175">
              <a:lnSpc>
                <a:spcPct val="10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宇生放射性控制方案（富集锗</a:t>
            </a:r>
            <a:r>
              <a:rPr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zh-CN" alt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屏蔽运输）</a:t>
            </a:r>
            <a:endParaRPr lang="en-US" altLang="zh-CN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270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3375-7A8C-468C-BF05-56E923FB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大型液氮低温屏蔽系统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95DE-FF38-4518-8D4C-0DFDB7C0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29</a:t>
            </a:fld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BB6C176-237C-48A5-A8F1-AA8B3371F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157952"/>
              </p:ext>
            </p:extLst>
          </p:nvPr>
        </p:nvGraphicFramePr>
        <p:xfrm>
          <a:off x="5092956" y="3035453"/>
          <a:ext cx="3900769" cy="3183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8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375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50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本底来源</a:t>
                      </a:r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ROI</a:t>
                      </a:r>
                      <a:r>
                        <a:rPr lang="zh-CN" altLang="en-US" sz="140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本底 </a:t>
                      </a:r>
                      <a:r>
                        <a:rPr lang="en-US" altLang="zh-CN" sz="140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altLang="zh-CN" sz="1400" i="1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cpkkd@2039keV</a:t>
                      </a:r>
                      <a:r>
                        <a:rPr lang="zh-CN" altLang="en-US" sz="140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）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55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液氮外部</a:t>
                      </a:r>
                      <a:r>
                        <a:rPr lang="en-US" altLang="zh-CN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γ</a:t>
                      </a:r>
                      <a:endParaRPr lang="zh-CN" altLang="en-US" sz="1400" b="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&lt; 10</a:t>
                      </a:r>
                      <a:r>
                        <a:rPr lang="en-US" altLang="zh-CN" sz="1400" b="0" baseline="3000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-7</a:t>
                      </a:r>
                      <a:endParaRPr lang="zh-CN" altLang="en-US" sz="1400" b="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55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液氮外部中子</a:t>
                      </a:r>
                    </a:p>
                  </a:txBody>
                  <a:tcPr marL="68580" marR="68580" marT="34290" marB="34290" anchor="ctr" anchorCtr="1"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&lt; 10</a:t>
                      </a:r>
                      <a:r>
                        <a:rPr lang="en-US" altLang="zh-CN" sz="1400" b="0" baseline="3000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-8</a:t>
                      </a:r>
                      <a:endParaRPr lang="zh-CN" altLang="en-US" sz="1400" b="0" baseline="300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 anchorCtr="1"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液氮</a:t>
                      </a:r>
                      <a:r>
                        <a:rPr lang="en-US" altLang="zh-CN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zh-CN" altLang="en-US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液氩中</a:t>
                      </a:r>
                      <a:r>
                        <a:rPr lang="en-US" altLang="zh-CN" sz="1400" b="0" baseline="3000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222</a:t>
                      </a:r>
                      <a:r>
                        <a:rPr lang="en-US" altLang="zh-CN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Rn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（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~0.1mBq/kg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）</a:t>
                      </a:r>
                    </a:p>
                  </a:txBody>
                  <a:tcPr marL="68580" marR="68580" marT="34290" marB="34290" anchor="ctr" anchorCtr="1"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~2×10</a:t>
                      </a:r>
                      <a:r>
                        <a:rPr lang="en-US" altLang="zh-CN" sz="1400" b="0" baseline="3000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-4 </a:t>
                      </a:r>
                      <a:r>
                        <a:rPr lang="en-US" altLang="zh-CN" sz="1400" b="0" baseline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zh-CN" altLang="en-US" sz="1400" b="0" baseline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未纯化</a:t>
                      </a:r>
                      <a:r>
                        <a:rPr lang="en-US" altLang="zh-CN" sz="1400" b="0" baseline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)</a:t>
                      </a:r>
                      <a:r>
                        <a:rPr lang="en-US" altLang="zh-CN" sz="1400" b="0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endParaRPr lang="zh-CN" altLang="en-US" sz="1400" b="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 anchorCtr="1"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5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液氮</a:t>
                      </a:r>
                      <a:r>
                        <a:rPr lang="en-US" altLang="zh-CN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zh-CN" altLang="en-US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液氩中</a:t>
                      </a:r>
                      <a:r>
                        <a:rPr lang="en-US" altLang="zh-CN" sz="1400" b="0" baseline="3000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222</a:t>
                      </a:r>
                      <a:r>
                        <a:rPr lang="en-US" altLang="zh-CN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Rn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（</a:t>
                      </a:r>
                      <a:r>
                        <a:rPr lang="en-US" altLang="zh-CN" sz="140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~</a:t>
                      </a:r>
                      <a:r>
                        <a:rPr lang="en-US" altLang="zh-CN" sz="1400" dirty="0" err="1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μBq</a:t>
                      </a:r>
                      <a:r>
                        <a:rPr lang="en-US" altLang="zh-CN" sz="140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/kg</a:t>
                      </a:r>
                      <a:r>
                        <a:rPr lang="zh-CN" altLang="en-US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）</a:t>
                      </a:r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~2×10</a:t>
                      </a:r>
                      <a:r>
                        <a:rPr lang="en-US" altLang="zh-CN" sz="1400" b="0" baseline="3000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-6 </a:t>
                      </a:r>
                      <a:r>
                        <a:rPr lang="en-US" altLang="zh-CN" sz="1400" b="0" baseline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zh-CN" altLang="en-US" sz="1400" b="0" baseline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纯化</a:t>
                      </a:r>
                      <a:r>
                        <a:rPr lang="en-US" altLang="zh-CN" sz="1400" b="0" baseline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)</a:t>
                      </a:r>
                      <a:r>
                        <a:rPr lang="en-US" altLang="zh-CN" sz="1400" b="0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endParaRPr lang="zh-CN" altLang="en-US" sz="1400" b="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5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天然氩中</a:t>
                      </a:r>
                      <a:r>
                        <a:rPr lang="en-US" altLang="zh-CN" sz="1400" b="0" baseline="3000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42</a:t>
                      </a:r>
                      <a:r>
                        <a:rPr lang="en-US" altLang="zh-CN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Ar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(~90 </a:t>
                      </a:r>
                      <a:r>
                        <a:rPr lang="en-US" altLang="zh-CN" sz="1400" dirty="0" err="1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μBq</a:t>
                      </a:r>
                      <a:r>
                        <a:rPr lang="en-US" altLang="zh-CN" sz="140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/kg</a:t>
                      </a:r>
                      <a:r>
                        <a:rPr lang="en-US" altLang="zh-CN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)</a:t>
                      </a:r>
                      <a:endParaRPr lang="zh-CN" altLang="en-US" sz="1400" b="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~1×10</a:t>
                      </a:r>
                      <a:r>
                        <a:rPr lang="en-US" altLang="zh-CN" sz="1400" b="0" kern="1200" baseline="300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-5</a:t>
                      </a:r>
                      <a:r>
                        <a:rPr lang="en-US" altLang="zh-CN" sz="1400" b="0" baseline="3000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endParaRPr lang="zh-CN" altLang="en-US" sz="1400" b="0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 anchorCtr="1"/>
                </a:tc>
                <a:extLst>
                  <a:ext uri="{0D108BD9-81ED-4DB2-BD59-A6C34878D82A}">
                    <a16:rowId xmlns:a16="http://schemas.microsoft.com/office/drawing/2014/main" val="2978081911"/>
                  </a:ext>
                </a:extLst>
              </a:tr>
              <a:tr h="5065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地下氩中</a:t>
                      </a:r>
                      <a:r>
                        <a:rPr lang="en-US" altLang="zh-CN" sz="1400" b="0" baseline="3000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42</a:t>
                      </a:r>
                      <a:r>
                        <a:rPr lang="en-US" altLang="zh-CN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Ar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(&lt;1/1400</a:t>
                      </a:r>
                      <a:r>
                        <a:rPr lang="zh-CN" altLang="en-US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times)</a:t>
                      </a:r>
                      <a:endParaRPr lang="zh-CN" altLang="en-US" sz="1400" b="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&lt; 10</a:t>
                      </a:r>
                      <a:r>
                        <a:rPr lang="en-US" altLang="zh-CN" sz="1400" b="0" baseline="3000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-8</a:t>
                      </a:r>
                      <a:endParaRPr lang="zh-CN" altLang="en-US" sz="1400" b="0" baseline="300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 anchorCtr="1"/>
                </a:tc>
                <a:extLst>
                  <a:ext uri="{0D108BD9-81ED-4DB2-BD59-A6C34878D82A}">
                    <a16:rowId xmlns:a16="http://schemas.microsoft.com/office/drawing/2014/main" val="165942647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B8B6EB6-93B3-4BC6-A322-024EC7370C9F}"/>
                  </a:ext>
                </a:extLst>
              </p:cNvPr>
              <p:cNvSpPr txBox="1"/>
              <p:nvPr/>
            </p:nvSpPr>
            <p:spPr>
              <a:xfrm>
                <a:off x="545752" y="1209942"/>
                <a:ext cx="7798522" cy="1386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 algn="just">
                  <a:lnSpc>
                    <a:spcPct val="120000"/>
                  </a:lnSpc>
                  <a:spcBef>
                    <a:spcPts val="450"/>
                  </a:spcBef>
                  <a:buClr>
                    <a:srgbClr val="0093AD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kumimoji="1" lang="zh-CN" altLang="en-US" sz="24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采用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6.5m</a:t>
                </a:r>
                <a:r>
                  <a:rPr kumimoji="1" lang="zh-CN" altLang="en-US" sz="24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、纯化的液氮</a:t>
                </a:r>
                <a:r>
                  <a:rPr kumimoji="1" lang="zh-CN" altLang="en-US" sz="24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（</a:t>
                </a:r>
                <a:r>
                  <a:rPr kumimoji="1" lang="en-US" altLang="zh-CN" sz="2400" b="1" dirty="0" err="1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μBq</a:t>
                </a:r>
                <a:r>
                  <a:rPr kumimoji="1" lang="en-US" altLang="zh-CN" sz="24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/kg </a:t>
                </a:r>
                <a:r>
                  <a:rPr kumimoji="1" lang="en-US" altLang="zh-CN" sz="2400" b="1" baseline="30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222</a:t>
                </a:r>
                <a:r>
                  <a:rPr kumimoji="1" lang="en-US" altLang="zh-CN" sz="24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Rn</a:t>
                </a:r>
                <a:r>
                  <a:rPr kumimoji="1" lang="zh-CN" altLang="en-US" sz="24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）屏蔽系统，可将探测器环境本底、屏蔽体材料自身本底降低到</a:t>
                </a:r>
                <a:r>
                  <a:rPr kumimoji="1" lang="en-US" altLang="zh-CN" sz="24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~2×10</a:t>
                </a:r>
                <a:r>
                  <a:rPr kumimoji="1" lang="en-US" altLang="zh-CN" sz="2400" b="1" baseline="30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-6</a:t>
                </a:r>
                <a:r>
                  <a:rPr kumimoji="1" lang="en-US" altLang="zh-CN" sz="24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cts/(keV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sz="24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kg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sz="24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day) </a:t>
                </a:r>
                <a:r>
                  <a:rPr kumimoji="1" lang="en-US" altLang="zh-CN" sz="24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@2039keV</a:t>
                </a:r>
                <a:r>
                  <a:rPr kumimoji="1" lang="zh-CN" altLang="en-US" sz="24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；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B8B6EB6-93B3-4BC6-A322-024EC7370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52" y="1209942"/>
                <a:ext cx="7798522" cy="1386405"/>
              </a:xfrm>
              <a:prstGeom prst="rect">
                <a:avLst/>
              </a:prstGeom>
              <a:blipFill>
                <a:blip r:embed="rId2"/>
                <a:stretch>
                  <a:fillRect l="-1095" t="-2632" r="-1173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27E49EFD-188E-4FF6-9C23-44A144E3F29E}"/>
              </a:ext>
            </a:extLst>
          </p:cNvPr>
          <p:cNvSpPr txBox="1"/>
          <p:nvPr/>
        </p:nvSpPr>
        <p:spPr>
          <a:xfrm>
            <a:off x="5457888" y="2621303"/>
            <a:ext cx="3170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屏蔽系统本底构成 </a:t>
            </a:r>
            <a:r>
              <a:rPr lang="en-US" altLang="zh-CN" sz="1600" b="1" dirty="0">
                <a:solidFill>
                  <a:schemeClr val="dk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(</a:t>
            </a:r>
            <a:r>
              <a:rPr lang="zh-CN" altLang="en-US" sz="1600" b="1" dirty="0">
                <a:solidFill>
                  <a:schemeClr val="dk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反符合及</a:t>
            </a:r>
            <a:r>
              <a:rPr lang="en-US" altLang="zh-CN" sz="1600" b="1" dirty="0">
                <a:solidFill>
                  <a:schemeClr val="dk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PSD</a:t>
            </a:r>
            <a:r>
              <a:rPr lang="zh-CN" altLang="en-US" sz="1600" b="1" dirty="0">
                <a:solidFill>
                  <a:schemeClr val="dk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前</a:t>
            </a:r>
            <a:r>
              <a:rPr lang="en-US" altLang="zh-CN" sz="1600" b="1" dirty="0">
                <a:solidFill>
                  <a:schemeClr val="dk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)</a:t>
            </a:r>
            <a:endParaRPr lang="zh-CN" altLang="en-US" sz="1500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A0147F-8A44-413B-A6B4-21DC8AE8A7BF}"/>
              </a:ext>
            </a:extLst>
          </p:cNvPr>
          <p:cNvGrpSpPr/>
          <p:nvPr/>
        </p:nvGrpSpPr>
        <p:grpSpPr>
          <a:xfrm>
            <a:off x="92455" y="2806131"/>
            <a:ext cx="4900960" cy="3447648"/>
            <a:chOff x="436783" y="1712312"/>
            <a:chExt cx="5324920" cy="3547092"/>
          </a:xfrm>
        </p:grpSpPr>
        <p:pic>
          <p:nvPicPr>
            <p:cNvPr id="9" name="图片 3" descr="E:\工作\科研\暗物质\CDEX\CDEX-1T\CDEX-1T的空间\c4.jpg">
              <a:extLst>
                <a:ext uri="{FF2B5EF4-FFF2-40B4-BE49-F238E27FC236}">
                  <a16:creationId xmlns:a16="http://schemas.microsoft.com/office/drawing/2014/main" id="{5163E3EC-70AD-4D76-8BB8-95E588ACB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783" y="1712312"/>
              <a:ext cx="5324920" cy="3497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内容占位符 1">
                  <a:extLst>
                    <a:ext uri="{FF2B5EF4-FFF2-40B4-BE49-F238E27FC236}">
                      <a16:creationId xmlns:a16="http://schemas.microsoft.com/office/drawing/2014/main" id="{3E770E64-DE73-4A40-A856-375322D5CE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6783" y="4186213"/>
                  <a:ext cx="2788197" cy="1073191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25000"/>
                    </a:lnSpc>
                    <a:spcBef>
                      <a:spcPts val="0"/>
                    </a:spcBef>
                    <a:buClr>
                      <a:schemeClr val="bg1"/>
                    </a:buClr>
                    <a:buNone/>
                  </a:pPr>
                  <a:r>
                    <a:rPr lang="zh-CN" altLang="en-US" sz="12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基坑直径和深度：</a:t>
                  </a:r>
                  <a:r>
                    <a:rPr lang="el-GR" altLang="zh-CN" sz="12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Φ</a:t>
                  </a:r>
                  <a:r>
                    <a:rPr lang="en-US" altLang="zh-CN" sz="12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18m</a:t>
                  </a:r>
                  <a14:m>
                    <m:oMath xmlns:m="http://schemas.openxmlformats.org/officeDocument/2006/math">
                      <m:r>
                        <a:rPr lang="en-US" altLang="zh-CN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sz="12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H18m</a:t>
                  </a:r>
                </a:p>
                <a:p>
                  <a:pPr marL="0" indent="0">
                    <a:lnSpc>
                      <a:spcPct val="125000"/>
                    </a:lnSpc>
                    <a:spcBef>
                      <a:spcPts val="0"/>
                    </a:spcBef>
                    <a:buClr>
                      <a:schemeClr val="bg1"/>
                    </a:buClr>
                    <a:buNone/>
                  </a:pPr>
                  <a:r>
                    <a:rPr lang="zh-CN" altLang="en-US" sz="12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液氮容器</a:t>
                  </a:r>
                  <a:r>
                    <a:rPr lang="en-US" altLang="zh-CN" sz="12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(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外径</a:t>
                  </a:r>
                  <a:r>
                    <a:rPr lang="en-US" altLang="zh-CN" sz="12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)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：</a:t>
                  </a:r>
                  <a:r>
                    <a:rPr lang="el-GR" altLang="zh-CN" sz="12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 Φ </a:t>
                  </a:r>
                  <a:r>
                    <a:rPr lang="en-US" altLang="zh-CN" sz="12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16m</a:t>
                  </a:r>
                  <a14:m>
                    <m:oMath xmlns:m="http://schemas.openxmlformats.org/officeDocument/2006/math">
                      <m:r>
                        <a:rPr lang="en-US" altLang="zh-CN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sz="12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H19m</a:t>
                  </a:r>
                </a:p>
                <a:p>
                  <a:pPr marL="0" indent="0">
                    <a:lnSpc>
                      <a:spcPct val="125000"/>
                    </a:lnSpc>
                    <a:spcBef>
                      <a:spcPts val="0"/>
                    </a:spcBef>
                    <a:buClr>
                      <a:schemeClr val="bg1"/>
                    </a:buClr>
                    <a:buNone/>
                  </a:pPr>
                  <a:r>
                    <a:rPr lang="zh-CN" altLang="en-US" sz="12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液氮保温层：</a:t>
                  </a:r>
                  <a:r>
                    <a:rPr lang="en-US" altLang="zh-CN" sz="12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1.5m</a:t>
                  </a:r>
                </a:p>
                <a:p>
                  <a:pPr marL="0" indent="0">
                    <a:lnSpc>
                      <a:spcPct val="125000"/>
                    </a:lnSpc>
                    <a:spcBef>
                      <a:spcPts val="0"/>
                    </a:spcBef>
                    <a:buClr>
                      <a:schemeClr val="bg1"/>
                    </a:buClr>
                    <a:buNone/>
                  </a:pPr>
                  <a:r>
                    <a:rPr lang="zh-CN" altLang="en-US" sz="12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液氮屏蔽体：</a:t>
                  </a:r>
                  <a:r>
                    <a:rPr lang="el-GR" altLang="zh-CN" sz="12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 Φ </a:t>
                  </a:r>
                  <a:r>
                    <a:rPr lang="en-US" altLang="zh-CN" sz="12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13m</a:t>
                  </a:r>
                  <a14:m>
                    <m:oMath xmlns:m="http://schemas.openxmlformats.org/officeDocument/2006/math">
                      <m:r>
                        <a:rPr lang="en-US" altLang="zh-CN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sz="1200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H13m</a:t>
                  </a:r>
                </a:p>
              </p:txBody>
            </p:sp>
          </mc:Choice>
          <mc:Fallback xmlns="">
            <p:sp>
              <p:nvSpPr>
                <p:cNvPr id="10" name="内容占位符 1">
                  <a:extLst>
                    <a:ext uri="{FF2B5EF4-FFF2-40B4-BE49-F238E27FC236}">
                      <a16:creationId xmlns:a16="http://schemas.microsoft.com/office/drawing/2014/main" id="{3E770E64-DE73-4A40-A856-375322D5CE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83" y="4186213"/>
                  <a:ext cx="2788197" cy="10731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矩形 1">
              <a:extLst>
                <a:ext uri="{FF2B5EF4-FFF2-40B4-BE49-F238E27FC236}">
                  <a16:creationId xmlns:a16="http://schemas.microsoft.com/office/drawing/2014/main" id="{B64A69F7-6750-41D9-9688-CD064C865DCD}"/>
                </a:ext>
              </a:extLst>
            </p:cNvPr>
            <p:cNvSpPr/>
            <p:nvPr/>
          </p:nvSpPr>
          <p:spPr>
            <a:xfrm>
              <a:off x="3286965" y="4422568"/>
              <a:ext cx="2442520" cy="7868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14313" indent="-214313">
                <a:lnSpc>
                  <a:spcPct val="125000"/>
                </a:lnSpc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r>
                <a:rPr lang="zh-CN" altLang="en-US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液氮冷却</a:t>
              </a:r>
              <a:r>
                <a:rPr lang="en-US" altLang="zh-CN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/</a:t>
              </a:r>
              <a:r>
                <a:rPr lang="zh-CN" altLang="en-US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屏蔽系统</a:t>
              </a:r>
              <a:endParaRPr lang="en-US" altLang="zh-CN" sz="1200" b="1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  <a:p>
              <a:pPr marL="214313" indent="-214313">
                <a:lnSpc>
                  <a:spcPct val="125000"/>
                </a:lnSpc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r>
                <a:rPr lang="zh-CN" altLang="en-US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极低本底环境</a:t>
              </a:r>
              <a:endParaRPr lang="en-US" altLang="zh-CN" sz="1200" b="1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  <a:p>
              <a:pPr marL="214313" indent="-214313">
                <a:lnSpc>
                  <a:spcPct val="125000"/>
                </a:lnSpc>
                <a:buClr>
                  <a:schemeClr val="bg1"/>
                </a:buClr>
                <a:buFont typeface="Wingdings" panose="05000000000000000000" pitchFamily="2" charset="2"/>
                <a:buChar char="ü"/>
              </a:pPr>
              <a:r>
                <a:rPr lang="zh-CN" altLang="en-US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高纯锗阵列增大靶物质质量</a:t>
              </a:r>
              <a:endParaRPr lang="en-US" altLang="zh-CN" sz="1200" b="1" dirty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253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4">
            <a:extLst>
              <a:ext uri="{FF2B5EF4-FFF2-40B4-BE49-F238E27FC236}">
                <a16:creationId xmlns:a16="http://schemas.microsoft.com/office/drawing/2014/main" id="{EA43AF8F-8BDE-4300-A0F2-50BB096D67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386" y="3479612"/>
            <a:ext cx="4283968" cy="313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57830-1D90-4F4F-9ABD-142C17406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cs typeface="方正兰亭黑_GBK"/>
              </a:rPr>
              <a:t>0νββ</a:t>
            </a:r>
            <a:r>
              <a:rPr lang="zh-CN" altLang="en-US" b="1" dirty="0">
                <a:solidFill>
                  <a:schemeClr val="tx1"/>
                </a:solidFill>
                <a:cs typeface="方正兰亭黑_GBK"/>
              </a:rPr>
              <a:t>实验物理目标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03D4A-FAFD-4C99-B531-EC4CEF054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58FE18E6-56CF-405C-96FE-8C99D1145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57" y="991114"/>
            <a:ext cx="8444025" cy="237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 marL="342900" indent="-342900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0νββ</a:t>
            </a:r>
            <a:r>
              <a:rPr lang="zh-CN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实验物理目标</a:t>
            </a:r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:</a:t>
            </a:r>
          </a:p>
          <a:p>
            <a:pPr marL="720000" lvl="1" indent="-342900">
              <a:lnSpc>
                <a:spcPts val="3000"/>
              </a:lnSpc>
              <a:spcBef>
                <a:spcPts val="600"/>
              </a:spcBef>
              <a:spcAft>
                <a:spcPts val="1800"/>
              </a:spcAft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确定中微子是否是其自身反粒子（</a:t>
            </a:r>
            <a:r>
              <a:rPr lang="en-US" altLang="zh-CN" sz="2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&lt;10meV, </a:t>
            </a:r>
            <a:r>
              <a:rPr lang="en-US" altLang="zh-CN" sz="2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2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5meV, </a:t>
            </a:r>
            <a:r>
              <a:rPr lang="en-US" altLang="zh-CN" sz="2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 1meV</a:t>
            </a:r>
            <a:r>
              <a:rPr lang="zh-CN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）</a:t>
            </a:r>
            <a:endParaRPr lang="en-US" altLang="zh-CN" sz="22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720000" lvl="1" indent="-342900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中微子质量层级（</a:t>
            </a:r>
            <a:r>
              <a:rPr lang="en-US" altLang="zh-CN" sz="2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~14meV</a:t>
            </a:r>
            <a:r>
              <a:rPr lang="zh-CN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）</a:t>
            </a:r>
            <a:r>
              <a:rPr lang="en-US" altLang="zh-CN" sz="2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(</a:t>
            </a:r>
            <a:r>
              <a:rPr lang="zh-CN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多个实验：</a:t>
            </a:r>
            <a:r>
              <a:rPr lang="en-US" altLang="zh-CN" sz="2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JUNO</a:t>
            </a:r>
            <a:r>
              <a:rPr lang="zh-CN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，</a:t>
            </a:r>
            <a:r>
              <a:rPr lang="en-US" altLang="zh-CN" sz="2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DUNE</a:t>
            </a:r>
            <a:r>
              <a:rPr lang="zh-CN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等</a:t>
            </a:r>
            <a:r>
              <a:rPr lang="en-US" altLang="zh-CN" sz="22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)</a:t>
            </a:r>
          </a:p>
          <a:p>
            <a:pPr marL="342900" indent="-342900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需要理论和实验紧密结合，推动</a:t>
            </a:r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0νββ</a:t>
            </a:r>
            <a:r>
              <a:rPr lang="zh-CN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研究不断发展。</a:t>
            </a:r>
            <a:endParaRPr lang="en-US" altLang="zh-CN" sz="2400" b="1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670B17ED-C93B-4899-A01B-0277BBDA2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18" y="3527181"/>
            <a:ext cx="4416869" cy="3100649"/>
          </a:xfrm>
          <a:prstGeom prst="rect">
            <a:avLst/>
          </a:prstGeom>
        </p:spPr>
      </p:pic>
      <p:sp>
        <p:nvSpPr>
          <p:cNvPr id="8" name="右弧形箭头 1">
            <a:extLst>
              <a:ext uri="{FF2B5EF4-FFF2-40B4-BE49-F238E27FC236}">
                <a16:creationId xmlns:a16="http://schemas.microsoft.com/office/drawing/2014/main" id="{82204D58-9D85-444B-9D3B-F3117F809A2D}"/>
              </a:ext>
            </a:extLst>
          </p:cNvPr>
          <p:cNvSpPr/>
          <p:nvPr/>
        </p:nvSpPr>
        <p:spPr>
          <a:xfrm rot="19278078" flipH="1">
            <a:off x="797852" y="1872864"/>
            <a:ext cx="753696" cy="2350502"/>
          </a:xfrm>
          <a:prstGeom prst="curvedLeftArrow">
            <a:avLst>
              <a:gd name="adj1" fmla="val 4882"/>
              <a:gd name="adj2" fmla="val 23765"/>
              <a:gd name="adj3" fmla="val 1442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五角星 2">
            <a:extLst>
              <a:ext uri="{FF2B5EF4-FFF2-40B4-BE49-F238E27FC236}">
                <a16:creationId xmlns:a16="http://schemas.microsoft.com/office/drawing/2014/main" id="{C18EF4F7-8D45-437A-95A2-4687E1DDCCC9}"/>
              </a:ext>
            </a:extLst>
          </p:cNvPr>
          <p:cNvSpPr/>
          <p:nvPr/>
        </p:nvSpPr>
        <p:spPr>
          <a:xfrm>
            <a:off x="2156197" y="3404386"/>
            <a:ext cx="432048" cy="414111"/>
          </a:xfrm>
          <a:prstGeom prst="star5">
            <a:avLst/>
          </a:prstGeom>
          <a:solidFill>
            <a:srgbClr val="CC00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弧形箭头 8">
            <a:extLst>
              <a:ext uri="{FF2B5EF4-FFF2-40B4-BE49-F238E27FC236}">
                <a16:creationId xmlns:a16="http://schemas.microsoft.com/office/drawing/2014/main" id="{5B845096-94F2-487D-8AD5-7F142B5A8A89}"/>
              </a:ext>
            </a:extLst>
          </p:cNvPr>
          <p:cNvSpPr/>
          <p:nvPr/>
        </p:nvSpPr>
        <p:spPr>
          <a:xfrm rot="913476">
            <a:off x="3929795" y="2726490"/>
            <a:ext cx="483551" cy="1604720"/>
          </a:xfrm>
          <a:prstGeom prst="curvedLeftArrow">
            <a:avLst>
              <a:gd name="adj1" fmla="val 4882"/>
              <a:gd name="adj2" fmla="val 23765"/>
              <a:gd name="adj3" fmla="val 14422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五角星 9">
            <a:extLst>
              <a:ext uri="{FF2B5EF4-FFF2-40B4-BE49-F238E27FC236}">
                <a16:creationId xmlns:a16="http://schemas.microsoft.com/office/drawing/2014/main" id="{3F94CB42-21E5-4801-A1F8-656FE70299B9}"/>
              </a:ext>
            </a:extLst>
          </p:cNvPr>
          <p:cNvSpPr/>
          <p:nvPr/>
        </p:nvSpPr>
        <p:spPr>
          <a:xfrm>
            <a:off x="3342441" y="4097811"/>
            <a:ext cx="288000" cy="288000"/>
          </a:xfrm>
          <a:prstGeom prst="star5">
            <a:avLst>
              <a:gd name="adj" fmla="val 16107"/>
              <a:gd name="hf" fmla="val 105146"/>
              <a:gd name="vf" fmla="val 110557"/>
            </a:avLst>
          </a:prstGeom>
          <a:solidFill>
            <a:srgbClr val="09FF78"/>
          </a:solidFill>
          <a:ln>
            <a:solidFill>
              <a:srgbClr val="09FF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弧形箭头 10">
            <a:extLst>
              <a:ext uri="{FF2B5EF4-FFF2-40B4-BE49-F238E27FC236}">
                <a16:creationId xmlns:a16="http://schemas.microsoft.com/office/drawing/2014/main" id="{440546DE-5E16-4601-8E35-75EA4C22E4B3}"/>
              </a:ext>
            </a:extLst>
          </p:cNvPr>
          <p:cNvSpPr/>
          <p:nvPr/>
        </p:nvSpPr>
        <p:spPr>
          <a:xfrm rot="17673909" flipH="1">
            <a:off x="3384146" y="3232225"/>
            <a:ext cx="1024569" cy="4057024"/>
          </a:xfrm>
          <a:prstGeom prst="curvedLeftArrow">
            <a:avLst>
              <a:gd name="adj1" fmla="val 7809"/>
              <a:gd name="adj2" fmla="val 23765"/>
              <a:gd name="adj3" fmla="val 1442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右箭头 3">
            <a:extLst>
              <a:ext uri="{FF2B5EF4-FFF2-40B4-BE49-F238E27FC236}">
                <a16:creationId xmlns:a16="http://schemas.microsoft.com/office/drawing/2014/main" id="{B5D89A87-EB53-4249-8282-8AF7A0654A7B}"/>
              </a:ext>
            </a:extLst>
          </p:cNvPr>
          <p:cNvSpPr/>
          <p:nvPr/>
        </p:nvSpPr>
        <p:spPr>
          <a:xfrm rot="634787" flipV="1">
            <a:off x="3687262" y="4645855"/>
            <a:ext cx="1987079" cy="6877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10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3375-7A8C-468C-BF05-56E923FB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地下超低本底电解铜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95DE-FF38-4518-8D4C-0DFDB7C0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27813-2950-4429-9A5B-A02A55C61E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3995">
            <a:off x="6777752" y="1266930"/>
            <a:ext cx="1954679" cy="1975297"/>
          </a:xfrm>
          <a:prstGeom prst="rect">
            <a:avLst/>
          </a:prstGeom>
        </p:spPr>
      </p:pic>
      <p:sp>
        <p:nvSpPr>
          <p:cNvPr id="6" name="文本框 17">
            <a:extLst>
              <a:ext uri="{FF2B5EF4-FFF2-40B4-BE49-F238E27FC236}">
                <a16:creationId xmlns:a16="http://schemas.microsoft.com/office/drawing/2014/main" id="{7AA6C3C7-E13A-45BD-ACD9-59A08EC70908}"/>
              </a:ext>
            </a:extLst>
          </p:cNvPr>
          <p:cNvSpPr txBox="1"/>
          <p:nvPr/>
        </p:nvSpPr>
        <p:spPr>
          <a:xfrm>
            <a:off x="446672" y="1374362"/>
            <a:ext cx="6464714" cy="1732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20000"/>
              </a:lnSpc>
              <a:spcBef>
                <a:spcPts val="450"/>
              </a:spcBef>
              <a:buClr>
                <a:srgbClr val="0093AD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探测器核心构件分为铜材质和非铜材，铜材质居多；</a:t>
            </a:r>
            <a:endParaRPr kumimoji="1" lang="en-US" altLang="zh-CN" sz="2000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257175" indent="-257175">
              <a:lnSpc>
                <a:spcPct val="120000"/>
              </a:lnSpc>
              <a:spcBef>
                <a:spcPts val="450"/>
              </a:spcBef>
              <a:buClr>
                <a:srgbClr val="0093AD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探测器内铜构件需要采用地下生产电解铜（</a:t>
            </a:r>
            <a:r>
              <a:rPr kumimoji="1" lang="en-US" altLang="zh-CN" sz="2000" b="1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μBq</a:t>
            </a:r>
            <a:r>
              <a:rPr kumimoji="1" lang="en-US" altLang="zh-CN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/kg</a:t>
            </a:r>
            <a:r>
              <a:rPr kumimoji="1"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）；</a:t>
            </a:r>
            <a:endParaRPr kumimoji="1" lang="en-US" altLang="zh-CN" sz="2000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257175" lvl="1" indent="-257175">
              <a:lnSpc>
                <a:spcPct val="120000"/>
              </a:lnSpc>
              <a:spcBef>
                <a:spcPts val="450"/>
              </a:spcBef>
              <a:buClr>
                <a:srgbClr val="0093AD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目标</a:t>
            </a:r>
            <a:r>
              <a:rPr kumimoji="1" lang="en-US" altLang="zh-CN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: U/Th</a:t>
            </a:r>
            <a:r>
              <a:rPr kumimoji="1"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含量</a:t>
            </a:r>
            <a:r>
              <a:rPr kumimoji="1" lang="en-US" altLang="zh-CN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~ O(0.1μBq/kg);</a:t>
            </a:r>
          </a:p>
          <a:p>
            <a:pPr marL="257175" lvl="1" indent="-257175">
              <a:lnSpc>
                <a:spcPct val="120000"/>
              </a:lnSpc>
              <a:spcBef>
                <a:spcPts val="450"/>
              </a:spcBef>
              <a:buClr>
                <a:srgbClr val="0093AD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千级洁净棚</a:t>
            </a:r>
            <a:r>
              <a:rPr kumimoji="1" lang="en-US" altLang="zh-CN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@CJPL-I</a:t>
            </a:r>
          </a:p>
        </p:txBody>
      </p:sp>
      <p:pic>
        <p:nvPicPr>
          <p:cNvPr id="8" name="图片 3">
            <a:extLst>
              <a:ext uri="{FF2B5EF4-FFF2-40B4-BE49-F238E27FC236}">
                <a16:creationId xmlns:a16="http://schemas.microsoft.com/office/drawing/2014/main" id="{8D5858B9-DE8F-4EC4-B4B0-9751805CDE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920" y="3322439"/>
            <a:ext cx="4044143" cy="303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4">
            <a:extLst>
              <a:ext uri="{FF2B5EF4-FFF2-40B4-BE49-F238E27FC236}">
                <a16:creationId xmlns:a16="http://schemas.microsoft.com/office/drawing/2014/main" id="{2A13D86F-A51A-43E9-98D0-BB78787F76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586" y="3318078"/>
            <a:ext cx="2279114" cy="3039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5">
            <a:extLst>
              <a:ext uri="{FF2B5EF4-FFF2-40B4-BE49-F238E27FC236}">
                <a16:creationId xmlns:a16="http://schemas.microsoft.com/office/drawing/2014/main" id="{316A9883-EF6D-4DFD-93AF-194069F4D9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31" y="4874726"/>
            <a:ext cx="1976765" cy="148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07ACB5-DA1C-4036-871C-69F094996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32" y="3318078"/>
            <a:ext cx="1976765" cy="1692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9503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3375-7A8C-468C-BF05-56E923FB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低本底低噪声前端电子学研究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95DE-FF38-4518-8D4C-0DFDB7C0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F6759B-7BF5-4F40-8FB0-F645EE808E68}"/>
              </a:ext>
            </a:extLst>
          </p:cNvPr>
          <p:cNvSpPr txBox="1">
            <a:spLocks/>
          </p:cNvSpPr>
          <p:nvPr/>
        </p:nvSpPr>
        <p:spPr>
          <a:xfrm>
            <a:off x="489482" y="1344588"/>
            <a:ext cx="7026281" cy="208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defTabSz="342900">
              <a:lnSpc>
                <a:spcPct val="120000"/>
              </a:lnSpc>
              <a:spcBef>
                <a:spcPts val="450"/>
              </a:spcBef>
              <a:buClr>
                <a:srgbClr val="0093AD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最靠近高纯锗晶体的材料</a:t>
            </a:r>
            <a:r>
              <a:rPr kumimoji="1" lang="en-US" altLang="zh-CN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kumimoji="1" lang="zh-CN" alt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  <a:sym typeface="Wingdings" panose="05000000000000000000" pitchFamily="2" charset="2"/>
              </a:rPr>
              <a:t>低本底（高纯度、低质量）</a:t>
            </a:r>
            <a:endParaRPr kumimoji="1" lang="en-US" altLang="zh-CN" sz="2000" b="1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defTabSz="342900">
              <a:lnSpc>
                <a:spcPct val="120000"/>
              </a:lnSpc>
              <a:spcBef>
                <a:spcPts val="1350"/>
              </a:spcBef>
              <a:buClr>
                <a:srgbClr val="0093AD"/>
              </a:buClr>
              <a:buFont typeface="Wingdings" panose="05000000000000000000" pitchFamily="2" charset="2"/>
              <a:buChar char="ü"/>
              <a:defRPr/>
            </a:pPr>
            <a:r>
              <a:rPr kumimoji="1"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基于</a:t>
            </a:r>
            <a:r>
              <a:rPr kumimoji="1" lang="en-US" altLang="zh-CN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CMOS ASIC</a:t>
            </a:r>
            <a:r>
              <a:rPr kumimoji="1"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的低温低噪声前放研制</a:t>
            </a:r>
            <a:endParaRPr kumimoji="1" lang="en-US" altLang="zh-CN" sz="2000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defTabSz="342900">
              <a:lnSpc>
                <a:spcPct val="120000"/>
              </a:lnSpc>
              <a:spcBef>
                <a:spcPts val="450"/>
              </a:spcBef>
              <a:buClr>
                <a:srgbClr val="0093AD"/>
              </a:buClr>
              <a:buFont typeface="Wingdings" panose="05000000000000000000" pitchFamily="2" charset="2"/>
              <a:buChar char="ü"/>
              <a:defRPr/>
            </a:pPr>
            <a:r>
              <a:rPr kumimoji="1"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低本底电路基板：熔炉石英和</a:t>
            </a:r>
            <a:r>
              <a:rPr kumimoji="1" lang="zh-CN" altLang="zh-CN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硅基板</a:t>
            </a:r>
            <a:endParaRPr kumimoji="1" lang="en-US" altLang="zh-CN" sz="2000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defTabSz="342900">
              <a:lnSpc>
                <a:spcPct val="120000"/>
              </a:lnSpc>
              <a:spcBef>
                <a:spcPts val="450"/>
              </a:spcBef>
              <a:buClr>
                <a:srgbClr val="0093AD"/>
              </a:buClr>
              <a:buFont typeface="Wingdings" panose="05000000000000000000" pitchFamily="2" charset="2"/>
              <a:buChar char="ü"/>
              <a:defRPr/>
            </a:pPr>
            <a:r>
              <a:rPr kumimoji="1"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低本底线缆：</a:t>
            </a:r>
            <a:r>
              <a:rPr kumimoji="1" lang="en-US" altLang="zh-CN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PTFE</a:t>
            </a:r>
            <a:r>
              <a:rPr kumimoji="1" lang="zh-CN" altLang="zh-CN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（聚四氟乙烯）柔性电缆</a:t>
            </a:r>
            <a:endParaRPr kumimoji="1" lang="zh-CN" altLang="en-US" sz="2000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7793B550-E2A7-481F-99FB-E30451982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6" y="4165114"/>
            <a:ext cx="2056765" cy="1853086"/>
          </a:xfrm>
          <a:prstGeom prst="rect">
            <a:avLst/>
          </a:prstGeom>
        </p:spPr>
      </p:pic>
      <p:pic>
        <p:nvPicPr>
          <p:cNvPr id="7" name="图片 5">
            <a:extLst>
              <a:ext uri="{FF2B5EF4-FFF2-40B4-BE49-F238E27FC236}">
                <a16:creationId xmlns:a16="http://schemas.microsoft.com/office/drawing/2014/main" id="{9A0A3C91-2431-4EF2-952C-D99B707C42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45" y="4165114"/>
            <a:ext cx="1391925" cy="1855900"/>
          </a:xfrm>
          <a:prstGeom prst="rect">
            <a:avLst/>
          </a:prstGeom>
        </p:spPr>
      </p:pic>
      <p:pic>
        <p:nvPicPr>
          <p:cNvPr id="8" name="图片 3">
            <a:extLst>
              <a:ext uri="{FF2B5EF4-FFF2-40B4-BE49-F238E27FC236}">
                <a16:creationId xmlns:a16="http://schemas.microsoft.com/office/drawing/2014/main" id="{C94A138E-5AC6-46E3-B9F4-3D50940288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8"/>
          <a:stretch/>
        </p:blipFill>
        <p:spPr>
          <a:xfrm>
            <a:off x="4987953" y="3676698"/>
            <a:ext cx="1404919" cy="1204739"/>
          </a:xfrm>
          <a:prstGeom prst="rect">
            <a:avLst/>
          </a:prstGeom>
        </p:spPr>
      </p:pic>
      <p:pic>
        <p:nvPicPr>
          <p:cNvPr id="9" name="图片 4">
            <a:extLst>
              <a:ext uri="{FF2B5EF4-FFF2-40B4-BE49-F238E27FC236}">
                <a16:creationId xmlns:a16="http://schemas.microsoft.com/office/drawing/2014/main" id="{0349F26A-3A66-4242-8FE9-052D7343A7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2"/>
          <a:stretch/>
        </p:blipFill>
        <p:spPr>
          <a:xfrm>
            <a:off x="3659694" y="4881283"/>
            <a:ext cx="1340228" cy="1136917"/>
          </a:xfrm>
          <a:prstGeom prst="rect">
            <a:avLst/>
          </a:prstGeom>
        </p:spPr>
      </p:pic>
      <p:pic>
        <p:nvPicPr>
          <p:cNvPr id="10" name="图片 5">
            <a:extLst>
              <a:ext uri="{FF2B5EF4-FFF2-40B4-BE49-F238E27FC236}">
                <a16:creationId xmlns:a16="http://schemas.microsoft.com/office/drawing/2014/main" id="{3629847D-892F-464B-843B-E79C869D73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3" t="32918" r="35038" b="30624"/>
          <a:stretch/>
        </p:blipFill>
        <p:spPr>
          <a:xfrm>
            <a:off x="4999923" y="4888191"/>
            <a:ext cx="1392950" cy="1113531"/>
          </a:xfrm>
          <a:prstGeom prst="rect">
            <a:avLst/>
          </a:prstGeom>
        </p:spPr>
      </p:pic>
      <p:pic>
        <p:nvPicPr>
          <p:cNvPr id="11" name="图片 4">
            <a:extLst>
              <a:ext uri="{FF2B5EF4-FFF2-40B4-BE49-F238E27FC236}">
                <a16:creationId xmlns:a16="http://schemas.microsoft.com/office/drawing/2014/main" id="{98297BFD-BC60-41AA-AF7C-C2988F3F47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6" r="16807"/>
          <a:stretch/>
        </p:blipFill>
        <p:spPr>
          <a:xfrm rot="5400000">
            <a:off x="3727440" y="3608953"/>
            <a:ext cx="1204737" cy="13402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CFED83-EDB8-4645-BDE6-65A31046AA4C}"/>
              </a:ext>
            </a:extLst>
          </p:cNvPr>
          <p:cNvSpPr/>
          <p:nvPr/>
        </p:nvSpPr>
        <p:spPr>
          <a:xfrm>
            <a:off x="1265403" y="6132056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ASIC</a:t>
            </a:r>
            <a:r>
              <a:rPr lang="zh-CN" altLang="en-US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前放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52B16F-BDB4-463C-BF63-064809221E7E}"/>
              </a:ext>
            </a:extLst>
          </p:cNvPr>
          <p:cNvSpPr/>
          <p:nvPr/>
        </p:nvSpPr>
        <p:spPr>
          <a:xfrm>
            <a:off x="4647902" y="613811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硅基板</a:t>
            </a:r>
            <a:endParaRPr lang="en-US" altLang="zh-CN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14" name="内容占位符 3">
            <a:extLst>
              <a:ext uri="{FF2B5EF4-FFF2-40B4-BE49-F238E27FC236}">
                <a16:creationId xmlns:a16="http://schemas.microsoft.com/office/drawing/2014/main" id="{71B3F118-266B-49CC-8A6E-EDD01C37F2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303" y="1921973"/>
            <a:ext cx="704039" cy="4096227"/>
          </a:xfrm>
          <a:prstGeom prst="rect">
            <a:avLst/>
          </a:prstGeom>
        </p:spPr>
      </p:pic>
      <p:pic>
        <p:nvPicPr>
          <p:cNvPr id="15" name="图片 7">
            <a:extLst>
              <a:ext uri="{FF2B5EF4-FFF2-40B4-BE49-F238E27FC236}">
                <a16:creationId xmlns:a16="http://schemas.microsoft.com/office/drawing/2014/main" id="{BCB65EBE-D24A-4CD7-8EF7-3ABFE5685DA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1514" y="4515351"/>
            <a:ext cx="1693137" cy="12698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B92AF0D-5FA4-4604-9D25-D1DBA2F9F6CD}"/>
              </a:ext>
            </a:extLst>
          </p:cNvPr>
          <p:cNvSpPr/>
          <p:nvPr/>
        </p:nvSpPr>
        <p:spPr>
          <a:xfrm>
            <a:off x="7194632" y="6107474"/>
            <a:ext cx="1608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PTFE</a:t>
            </a:r>
            <a:r>
              <a:rPr lang="zh-CN" altLang="en-US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柔性电缆 </a:t>
            </a:r>
          </a:p>
        </p:txBody>
      </p:sp>
    </p:spTree>
    <p:extLst>
      <p:ext uri="{BB962C8B-B14F-4D97-AF65-F5344CB8AC3E}">
        <p14:creationId xmlns:p14="http://schemas.microsoft.com/office/powerpoint/2010/main" val="2318236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8CB7-1EEB-4029-8327-AD91F9B91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cs typeface="方正兰亭黑_GBK"/>
              </a:rPr>
              <a:t>CDEX </a:t>
            </a:r>
            <a:r>
              <a:rPr lang="en-US" altLang="zh-CN" b="1" dirty="0" err="1">
                <a:solidFill>
                  <a:schemeClr val="tx1"/>
                </a:solidFill>
                <a:cs typeface="方正兰亭黑_GBK"/>
              </a:rPr>
              <a:t>HPGe</a:t>
            </a:r>
            <a:r>
              <a:rPr lang="zh-CN" altLang="en-US" b="1" dirty="0">
                <a:solidFill>
                  <a:schemeClr val="tx1"/>
                </a:solidFill>
                <a:cs typeface="方正兰亭黑_GBK"/>
              </a:rPr>
              <a:t>探测技术研发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8C4B5-11C2-4F7A-81CD-B83ACF37D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5" name="图片 7">
            <a:extLst>
              <a:ext uri="{FF2B5EF4-FFF2-40B4-BE49-F238E27FC236}">
                <a16:creationId xmlns:a16="http://schemas.microsoft.com/office/drawing/2014/main" id="{2F8BC11C-B17E-461E-BFFD-0FB9054C62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3" r="24610"/>
          <a:stretch>
            <a:fillRect/>
          </a:stretch>
        </p:blipFill>
        <p:spPr>
          <a:xfrm rot="5400000">
            <a:off x="3668843" y="2501825"/>
            <a:ext cx="2099629" cy="2125081"/>
          </a:xfrm>
          <a:prstGeom prst="rect">
            <a:avLst/>
          </a:prstGeom>
        </p:spPr>
      </p:pic>
      <p:pic>
        <p:nvPicPr>
          <p:cNvPr id="6" name="图片 12">
            <a:extLst>
              <a:ext uri="{FF2B5EF4-FFF2-40B4-BE49-F238E27FC236}">
                <a16:creationId xmlns:a16="http://schemas.microsoft.com/office/drawing/2014/main" id="{404D6427-459B-4DCF-A90C-852A1D7C7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3858" y="2518565"/>
            <a:ext cx="2736304" cy="2052228"/>
          </a:xfrm>
          <a:prstGeom prst="rect">
            <a:avLst/>
          </a:prstGeom>
        </p:spPr>
      </p:pic>
      <p:sp>
        <p:nvSpPr>
          <p:cNvPr id="7" name="文本框 14">
            <a:extLst>
              <a:ext uri="{FF2B5EF4-FFF2-40B4-BE49-F238E27FC236}">
                <a16:creationId xmlns:a16="http://schemas.microsoft.com/office/drawing/2014/main" id="{CB05C445-A81F-4ED6-9252-D551E8FC1485}"/>
              </a:ext>
            </a:extLst>
          </p:cNvPr>
          <p:cNvSpPr txBox="1"/>
          <p:nvPr/>
        </p:nvSpPr>
        <p:spPr>
          <a:xfrm>
            <a:off x="567041" y="1273079"/>
            <a:ext cx="78488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开展</a:t>
            </a:r>
            <a:r>
              <a:rPr lang="en-US" altLang="zh-CN" sz="2800" dirty="0" err="1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BEGe</a:t>
            </a:r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和</a:t>
            </a:r>
            <a:r>
              <a:rPr lang="en-US" altLang="zh-CN" sz="28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ICPC</a:t>
            </a:r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探测器自主研制，取得成功；</a:t>
            </a:r>
            <a:endParaRPr lang="en-US" altLang="zh-CN" sz="28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开展高纯锗探测器裸泡测试，长期性能稳定；</a:t>
            </a:r>
          </a:p>
        </p:txBody>
      </p:sp>
      <p:pic>
        <p:nvPicPr>
          <p:cNvPr id="8" name="图片 15">
            <a:extLst>
              <a:ext uri="{FF2B5EF4-FFF2-40B4-BE49-F238E27FC236}">
                <a16:creationId xmlns:a16="http://schemas.microsoft.com/office/drawing/2014/main" id="{40124659-189B-4686-B175-60AAB6D65D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0" y="4590760"/>
            <a:ext cx="3951262" cy="2020456"/>
          </a:xfrm>
          <a:prstGeom prst="rect">
            <a:avLst/>
          </a:prstGeom>
        </p:spPr>
      </p:pic>
      <p:pic>
        <p:nvPicPr>
          <p:cNvPr id="9" name="图片 9">
            <a:extLst>
              <a:ext uri="{FF2B5EF4-FFF2-40B4-BE49-F238E27FC236}">
                <a16:creationId xmlns:a16="http://schemas.microsoft.com/office/drawing/2014/main" id="{4BA61695-7CBF-4723-99D8-B7A5222C8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6120" y="4951469"/>
            <a:ext cx="3123218" cy="1728192"/>
          </a:xfrm>
          <a:prstGeom prst="rect">
            <a:avLst/>
          </a:prstGeom>
        </p:spPr>
      </p:pic>
      <p:pic>
        <p:nvPicPr>
          <p:cNvPr id="10" name="图片 6">
            <a:extLst>
              <a:ext uri="{FF2B5EF4-FFF2-40B4-BE49-F238E27FC236}">
                <a16:creationId xmlns:a16="http://schemas.microsoft.com/office/drawing/2014/main" id="{88CC0DF2-4F56-449D-B58E-BE60293E35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975" y="2525808"/>
            <a:ext cx="2239056" cy="2064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5362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14AC1-07BA-4929-80B2-7E68B3F56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cs typeface="方正兰亭黑_GBK"/>
              </a:rPr>
              <a:t>CDEX </a:t>
            </a:r>
            <a:r>
              <a:rPr lang="en-US" altLang="zh-CN" b="1" dirty="0" err="1">
                <a:solidFill>
                  <a:schemeClr val="tx1"/>
                </a:solidFill>
                <a:cs typeface="方正兰亭黑_GBK"/>
              </a:rPr>
              <a:t>HPGe</a:t>
            </a:r>
            <a:r>
              <a:rPr lang="zh-CN" altLang="en-US" b="1" dirty="0">
                <a:solidFill>
                  <a:schemeClr val="tx1"/>
                </a:solidFill>
                <a:cs typeface="方正兰亭黑_GBK"/>
              </a:rPr>
              <a:t>探测技术研发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71EA3-5AE4-4555-9890-5ABC1264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5" name="Picture 5" descr="Ge_puller3">
            <a:extLst>
              <a:ext uri="{FF2B5EF4-FFF2-40B4-BE49-F238E27FC236}">
                <a16:creationId xmlns:a16="http://schemas.microsoft.com/office/drawing/2014/main" id="{88CD0BF5-F801-4553-B6B8-4D436DE8E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26" y="2636912"/>
            <a:ext cx="1368425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Ge_puller5">
            <a:extLst>
              <a:ext uri="{FF2B5EF4-FFF2-40B4-BE49-F238E27FC236}">
                <a16:creationId xmlns:a16="http://schemas.microsoft.com/office/drawing/2014/main" id="{2C61BCDB-9907-4568-8243-69FB7D97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501" y="2636912"/>
            <a:ext cx="1389062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E:\2013年\实验记录\拉晶实验\2013.05.14\IMG_1690.JPG">
            <a:extLst>
              <a:ext uri="{FF2B5EF4-FFF2-40B4-BE49-F238E27FC236}">
                <a16:creationId xmlns:a16="http://schemas.microsoft.com/office/drawing/2014/main" id="{772D00FB-3821-43F9-84BC-A26975246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4" b="22192"/>
          <a:stretch>
            <a:fillRect/>
          </a:stretch>
        </p:blipFill>
        <p:spPr bwMode="auto">
          <a:xfrm>
            <a:off x="4804863" y="2636912"/>
            <a:ext cx="3398838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>
            <a:extLst>
              <a:ext uri="{FF2B5EF4-FFF2-40B4-BE49-F238E27FC236}">
                <a16:creationId xmlns:a16="http://schemas.microsoft.com/office/drawing/2014/main" id="{2629A52A-0DD0-4306-BC3D-7755A387C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63" y="4431580"/>
            <a:ext cx="34877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3">
            <a:extLst>
              <a:ext uri="{FF2B5EF4-FFF2-40B4-BE49-F238E27FC236}">
                <a16:creationId xmlns:a16="http://schemas.microsoft.com/office/drawing/2014/main" id="{171ADFE3-EEA4-4E72-B1FF-0FA2F3649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63" y="4431580"/>
            <a:ext cx="3398838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4">
            <a:extLst>
              <a:ext uri="{FF2B5EF4-FFF2-40B4-BE49-F238E27FC236}">
                <a16:creationId xmlns:a16="http://schemas.microsoft.com/office/drawing/2014/main" id="{44C67643-06CC-4F42-9A49-CF6DEB965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63" y="5382493"/>
            <a:ext cx="34877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9">
            <a:extLst>
              <a:ext uri="{FF2B5EF4-FFF2-40B4-BE49-F238E27FC236}">
                <a16:creationId xmlns:a16="http://schemas.microsoft.com/office/drawing/2014/main" id="{A4EF6C8D-00CB-4416-A9AB-7C2F19F89A28}"/>
              </a:ext>
            </a:extLst>
          </p:cNvPr>
          <p:cNvSpPr txBox="1"/>
          <p:nvPr/>
        </p:nvSpPr>
        <p:spPr>
          <a:xfrm>
            <a:off x="611560" y="1091548"/>
            <a:ext cx="7848894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开展了长期的锗晶体生长工艺研究，取得进展；</a:t>
            </a:r>
            <a:endParaRPr lang="en-US" altLang="zh-CN" sz="28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未来</a:t>
            </a:r>
            <a:r>
              <a:rPr lang="zh-CN" altLang="en-US" sz="28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可以地下生长锗晶体</a:t>
            </a:r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，大大压低宇生本底，提升</a:t>
            </a:r>
            <a:r>
              <a:rPr lang="en-US" altLang="zh-CN" sz="28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0νββ</a:t>
            </a:r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实验灵敏度。</a:t>
            </a:r>
          </a:p>
        </p:txBody>
      </p:sp>
    </p:spTree>
    <p:extLst>
      <p:ext uri="{BB962C8B-B14F-4D97-AF65-F5344CB8AC3E}">
        <p14:creationId xmlns:p14="http://schemas.microsoft.com/office/powerpoint/2010/main" val="2371965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0C4E-5A54-4594-82DC-B1DDB419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CDEX </a:t>
            </a:r>
            <a:r>
              <a:rPr lang="zh-CN" altLang="en-US" b="1" dirty="0">
                <a:solidFill>
                  <a:schemeClr val="tx1"/>
                </a:solidFill>
              </a:rPr>
              <a:t>富集锗材料和探测器制备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D14A9-266B-4AF6-B999-7602C7E21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E9B7880D-6FD1-4DD6-BC5F-466FFB0A7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89" y="2471536"/>
            <a:ext cx="7272808" cy="422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4">
            <a:extLst>
              <a:ext uri="{FF2B5EF4-FFF2-40B4-BE49-F238E27FC236}">
                <a16:creationId xmlns:a16="http://schemas.microsoft.com/office/drawing/2014/main" id="{A869B2CF-114F-4546-B287-F5AE3F21E622}"/>
              </a:ext>
            </a:extLst>
          </p:cNvPr>
          <p:cNvSpPr txBox="1"/>
          <p:nvPr/>
        </p:nvSpPr>
        <p:spPr>
          <a:xfrm>
            <a:off x="701962" y="1282402"/>
            <a:ext cx="78488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开展富集锗材料购置和富集锗探测器研制；</a:t>
            </a:r>
            <a:endParaRPr lang="en-US" altLang="zh-CN" sz="28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首批探测器将于</a:t>
            </a:r>
            <a:r>
              <a:rPr lang="en-US" altLang="zh-CN" sz="28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2021</a:t>
            </a:r>
            <a:r>
              <a:rPr lang="zh-CN" altLang="en-US" sz="28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年底到达锦屏地下实验室；</a:t>
            </a:r>
          </a:p>
        </p:txBody>
      </p:sp>
    </p:spTree>
    <p:extLst>
      <p:ext uri="{BB962C8B-B14F-4D97-AF65-F5344CB8AC3E}">
        <p14:creationId xmlns:p14="http://schemas.microsoft.com/office/powerpoint/2010/main" val="4059635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3375-7A8C-468C-BF05-56E923FB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锗晶体内宇生放射性研究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95DE-FF38-4518-8D4C-0DFDB7C0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35</a:t>
            </a:fld>
            <a:endParaRPr lang="zh-CN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0B8FF6-5829-4054-9605-3D10E0E975D0}"/>
              </a:ext>
            </a:extLst>
          </p:cNvPr>
          <p:cNvGrpSpPr/>
          <p:nvPr/>
        </p:nvGrpSpPr>
        <p:grpSpPr>
          <a:xfrm>
            <a:off x="39717" y="5123090"/>
            <a:ext cx="5029664" cy="1322086"/>
            <a:chOff x="255020" y="4697479"/>
            <a:chExt cx="8054928" cy="1762781"/>
          </a:xfrm>
        </p:grpSpPr>
        <p:pic>
          <p:nvPicPr>
            <p:cNvPr id="6" name="图片 16">
              <a:extLst>
                <a:ext uri="{FF2B5EF4-FFF2-40B4-BE49-F238E27FC236}">
                  <a16:creationId xmlns:a16="http://schemas.microsoft.com/office/drawing/2014/main" id="{89A566A4-593F-4B02-AC82-7F2B9FBF2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020" y="4697479"/>
              <a:ext cx="8054928" cy="1762781"/>
            </a:xfrm>
            <a:prstGeom prst="rect">
              <a:avLst/>
            </a:prstGeom>
          </p:spPr>
        </p:pic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26EA86B7-F206-4607-BAFA-965D0045D948}"/>
                </a:ext>
              </a:extLst>
            </p:cNvPr>
            <p:cNvSpPr/>
            <p:nvPr/>
          </p:nvSpPr>
          <p:spPr>
            <a:xfrm>
              <a:off x="1113794" y="5005408"/>
              <a:ext cx="1198626" cy="1395648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8" name="圆角矩形 23">
              <a:extLst>
                <a:ext uri="{FF2B5EF4-FFF2-40B4-BE49-F238E27FC236}">
                  <a16:creationId xmlns:a16="http://schemas.microsoft.com/office/drawing/2014/main" id="{D3B84756-521B-479A-8518-39574876767D}"/>
                </a:ext>
              </a:extLst>
            </p:cNvPr>
            <p:cNvSpPr/>
            <p:nvPr/>
          </p:nvSpPr>
          <p:spPr>
            <a:xfrm>
              <a:off x="5753438" y="5005408"/>
              <a:ext cx="1198626" cy="1395648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9" name="圆角矩形 25">
              <a:extLst>
                <a:ext uri="{FF2B5EF4-FFF2-40B4-BE49-F238E27FC236}">
                  <a16:creationId xmlns:a16="http://schemas.microsoft.com/office/drawing/2014/main" id="{6493E9E9-5C63-463E-B31D-C4F54D741084}"/>
                </a:ext>
              </a:extLst>
            </p:cNvPr>
            <p:cNvSpPr/>
            <p:nvPr/>
          </p:nvSpPr>
          <p:spPr>
            <a:xfrm>
              <a:off x="3428663" y="5005408"/>
              <a:ext cx="1198626" cy="1395648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10" name="圆角矩形 31">
              <a:extLst>
                <a:ext uri="{FF2B5EF4-FFF2-40B4-BE49-F238E27FC236}">
                  <a16:creationId xmlns:a16="http://schemas.microsoft.com/office/drawing/2014/main" id="{051AAB6D-0A05-4C12-ABC5-EF34C45FC708}"/>
                </a:ext>
              </a:extLst>
            </p:cNvPr>
            <p:cNvSpPr/>
            <p:nvPr/>
          </p:nvSpPr>
          <p:spPr>
            <a:xfrm>
              <a:off x="1103890" y="5005408"/>
              <a:ext cx="2324775" cy="139564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8EC0560C-DA27-4BCC-BD92-0508E51EC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2" y="1258429"/>
            <a:ext cx="4503190" cy="3471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0">
              <a:lnSpc>
                <a:spcPct val="125000"/>
              </a:lnSpc>
              <a:spcAft>
                <a:spcPts val="450"/>
              </a:spcAft>
            </a:pPr>
            <a:r>
              <a:rPr lang="zh-CN" altLang="en-US" sz="24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宇宙线：</a:t>
            </a:r>
            <a:endParaRPr lang="en-US" altLang="zh-CN" sz="2400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171450" indent="-171450" eaLnBrk="1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Clr>
                <a:srgbClr val="0093AD"/>
              </a:buClr>
              <a:buFont typeface="Wingdings" panose="05000000000000000000" pitchFamily="2" charset="2"/>
              <a:buChar char="ü"/>
              <a:defRPr/>
            </a:pPr>
            <a:r>
              <a:rPr kumimoji="1" lang="zh-CN" altLang="zh-CN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相同海拔</a:t>
            </a:r>
            <a:r>
              <a:rPr kumimoji="1"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，通量增量</a:t>
            </a:r>
            <a:r>
              <a:rPr kumimoji="1" lang="zh-CN" altLang="zh-CN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在几倍的范围内</a:t>
            </a:r>
            <a:r>
              <a:rPr kumimoji="1"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；</a:t>
            </a:r>
            <a:endParaRPr kumimoji="1" lang="en-US" altLang="zh-CN" sz="20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171450" indent="-171450" eaLnBrk="1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Clr>
                <a:srgbClr val="0093AD"/>
              </a:buClr>
              <a:buFont typeface="Wingdings" panose="05000000000000000000" pitchFamily="2" charset="2"/>
              <a:buChar char="ü"/>
              <a:defRPr/>
            </a:pPr>
            <a:r>
              <a:rPr kumimoji="1" lang="zh-CN" altLang="zh-CN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相同</a:t>
            </a:r>
            <a:r>
              <a:rPr kumimoji="1"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纬度，通量增量</a:t>
            </a:r>
            <a:r>
              <a:rPr kumimoji="1" lang="zh-CN" altLang="zh-CN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往往超过两个数量级，随之而来的是宇生核素产额的急剧增加</a:t>
            </a:r>
            <a:r>
              <a:rPr kumimoji="1"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，</a:t>
            </a:r>
            <a:r>
              <a:rPr kumimoji="1" lang="zh-CN" alt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避免探测器的高空运输；</a:t>
            </a:r>
            <a:endParaRPr kumimoji="1" lang="en-US" altLang="zh-CN" sz="2000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171450" indent="-171450" eaLnBrk="1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Clr>
                <a:srgbClr val="0093AD"/>
              </a:buClr>
              <a:buFont typeface="Wingdings" panose="05000000000000000000" pitchFamily="2" charset="2"/>
              <a:buChar char="ü"/>
              <a:defRPr/>
            </a:pPr>
            <a:r>
              <a:rPr kumimoji="1"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宇宙射线粒子与各同位素反应产生放射性核素的截面不同，同位素丰度也会影响某些核素的产生率。</a:t>
            </a:r>
          </a:p>
        </p:txBody>
      </p:sp>
      <p:pic>
        <p:nvPicPr>
          <p:cNvPr id="12" name="图片 56">
            <a:extLst>
              <a:ext uri="{FF2B5EF4-FFF2-40B4-BE49-F238E27FC236}">
                <a16:creationId xmlns:a16="http://schemas.microsoft.com/office/drawing/2014/main" id="{BD266DBF-1E49-48F2-AC10-A92AB3901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03"/>
          <a:stretch/>
        </p:blipFill>
        <p:spPr>
          <a:xfrm>
            <a:off x="4740092" y="1789075"/>
            <a:ext cx="4306631" cy="2010524"/>
          </a:xfrm>
          <a:prstGeom prst="rect">
            <a:avLst/>
          </a:prstGeom>
        </p:spPr>
      </p:pic>
      <p:sp>
        <p:nvSpPr>
          <p:cNvPr id="13" name="矩形 7">
            <a:extLst>
              <a:ext uri="{FF2B5EF4-FFF2-40B4-BE49-F238E27FC236}">
                <a16:creationId xmlns:a16="http://schemas.microsoft.com/office/drawing/2014/main" id="{1213668A-A881-4F7C-A1EF-E9C03E842E9F}"/>
              </a:ext>
            </a:extLst>
          </p:cNvPr>
          <p:cNvSpPr/>
          <p:nvPr/>
        </p:nvSpPr>
        <p:spPr>
          <a:xfrm>
            <a:off x="5328972" y="1220021"/>
            <a:ext cx="3084671" cy="399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5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锗材料宇宙射线照射场景</a:t>
            </a:r>
            <a:endParaRPr lang="en-US" altLang="zh-CN" sz="135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14" name="图片 12">
            <a:extLst>
              <a:ext uri="{FF2B5EF4-FFF2-40B4-BE49-F238E27FC236}">
                <a16:creationId xmlns:a16="http://schemas.microsoft.com/office/drawing/2014/main" id="{0AB95B48-5FDF-4A4E-92C4-9494DE92B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381" y="3969570"/>
            <a:ext cx="3890204" cy="246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81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3375-7A8C-468C-BF05-56E923FB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高纯锗探测器运输专用屏蔽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95DE-FF38-4518-8D4C-0DFDB7C0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B3C63-5CD8-48DA-B22A-22D8C4715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" y="3464362"/>
            <a:ext cx="3734162" cy="2800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03A22C-823C-4A32-9793-AE5408867C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453" y="3429131"/>
            <a:ext cx="2127109" cy="28361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9C1B76-6170-40AB-B16E-5265D6B7F549}"/>
              </a:ext>
            </a:extLst>
          </p:cNvPr>
          <p:cNvSpPr/>
          <p:nvPr/>
        </p:nvSpPr>
        <p:spPr>
          <a:xfrm>
            <a:off x="319673" y="1390129"/>
            <a:ext cx="8736778" cy="1642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Clr>
                <a:srgbClr val="0093AD"/>
              </a:buClr>
              <a:buFont typeface="Wingdings" panose="05000000000000000000" pitchFamily="2" charset="2"/>
              <a:buChar char="p"/>
              <a:defRPr/>
            </a:pPr>
            <a:r>
              <a:rPr kumimoji="1" lang="zh-CN" alt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避免探测器的高空运输：</a:t>
            </a:r>
            <a:r>
              <a:rPr kumimoji="1"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每一步运输都使用</a:t>
            </a:r>
            <a:r>
              <a:rPr kumimoji="1"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17</a:t>
            </a:r>
            <a:r>
              <a:rPr kumimoji="1"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吨的钢屏蔽体</a:t>
            </a:r>
            <a:r>
              <a:rPr kumimoji="1"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；</a:t>
            </a:r>
            <a:endParaRPr kumimoji="1" lang="en-US" altLang="zh-CN" sz="24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96000" indent="-257175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Clr>
                <a:srgbClr val="0093AD"/>
              </a:buClr>
              <a:buFont typeface="Wingdings" panose="05000000000000000000" pitchFamily="2" charset="2"/>
              <a:buChar char="ü"/>
              <a:defRPr/>
            </a:pPr>
            <a:r>
              <a:rPr kumimoji="1"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屏蔽体</a:t>
            </a:r>
            <a:r>
              <a:rPr kumimoji="1" lang="zh-CN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顶面厚度</a:t>
            </a:r>
            <a:r>
              <a:rPr kumimoji="1"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700mm</a:t>
            </a:r>
            <a:r>
              <a:rPr kumimoji="1" lang="zh-CN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，侧面厚度</a:t>
            </a:r>
            <a:r>
              <a:rPr kumimoji="1"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400mm</a:t>
            </a:r>
            <a:r>
              <a:rPr kumimoji="1"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；</a:t>
            </a:r>
            <a:endParaRPr kumimoji="1" lang="en-US" altLang="zh-CN" sz="24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96000" indent="-257175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Clr>
                <a:srgbClr val="0093AD"/>
              </a:buClr>
              <a:buFont typeface="Wingdings" panose="05000000000000000000" pitchFamily="2" charset="2"/>
              <a:buChar char="ü"/>
              <a:defRPr/>
            </a:pPr>
            <a:r>
              <a:rPr kumimoji="1"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针对整个运输过程模拟，预计可将宇生放射性</a:t>
            </a:r>
            <a:r>
              <a:rPr kumimoji="1"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降低至少</a:t>
            </a:r>
            <a:r>
              <a:rPr kumimoji="1"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25</a:t>
            </a:r>
            <a:r>
              <a:rPr kumimoji="1"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倍</a:t>
            </a:r>
            <a:r>
              <a:rPr kumimoji="1"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；</a:t>
            </a:r>
          </a:p>
        </p:txBody>
      </p:sp>
      <p:graphicFrame>
        <p:nvGraphicFramePr>
          <p:cNvPr id="8" name="内容占位符 3">
            <a:extLst>
              <a:ext uri="{FF2B5EF4-FFF2-40B4-BE49-F238E27FC236}">
                <a16:creationId xmlns:a16="http://schemas.microsoft.com/office/drawing/2014/main" id="{44611295-DD9A-498F-B201-785E1F98F9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279560"/>
              </p:ext>
            </p:extLst>
          </p:nvPr>
        </p:nvGraphicFramePr>
        <p:xfrm>
          <a:off x="6108970" y="3760226"/>
          <a:ext cx="2947481" cy="2494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855">
                  <a:extLst>
                    <a:ext uri="{9D8B030D-6E8A-4147-A177-3AD203B41FA5}">
                      <a16:colId xmlns:a16="http://schemas.microsoft.com/office/drawing/2014/main" val="3456990984"/>
                    </a:ext>
                  </a:extLst>
                </a:gridCol>
                <a:gridCol w="1079770">
                  <a:extLst>
                    <a:ext uri="{9D8B030D-6E8A-4147-A177-3AD203B41FA5}">
                      <a16:colId xmlns:a16="http://schemas.microsoft.com/office/drawing/2014/main" val="2337584550"/>
                    </a:ext>
                  </a:extLst>
                </a:gridCol>
                <a:gridCol w="933856">
                  <a:extLst>
                    <a:ext uri="{9D8B030D-6E8A-4147-A177-3AD203B41FA5}">
                      <a16:colId xmlns:a16="http://schemas.microsoft.com/office/drawing/2014/main" val="3949921079"/>
                    </a:ext>
                  </a:extLst>
                </a:gridCol>
              </a:tblGrid>
              <a:tr h="6515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80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放射性核素</a:t>
                      </a:r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主要贡献能区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运输屏蔽系数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44124"/>
                  </a:ext>
                </a:extLst>
              </a:tr>
              <a:tr h="27789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68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Ge</a:t>
                      </a:r>
                    </a:p>
                  </a:txBody>
                  <a:tcPr marL="3572" marR="3572" marT="3572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20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l-GR" altLang="zh-CN" sz="20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νββ</a:t>
                      </a:r>
                      <a:endParaRPr lang="en-US" altLang="zh-CN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27.1</a:t>
                      </a:r>
                    </a:p>
                  </a:txBody>
                  <a:tcPr marL="3572" marR="3572" marT="3572" marB="0" anchor="ctr"/>
                </a:tc>
                <a:extLst>
                  <a:ext uri="{0D108BD9-81ED-4DB2-BD59-A6C34878D82A}">
                    <a16:rowId xmlns:a16="http://schemas.microsoft.com/office/drawing/2014/main" val="1317912853"/>
                  </a:ext>
                </a:extLst>
              </a:tr>
              <a:tr h="27789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63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Ni</a:t>
                      </a:r>
                    </a:p>
                  </a:txBody>
                  <a:tcPr marL="3572" marR="3572" marT="3572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DM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40.1</a:t>
                      </a:r>
                    </a:p>
                  </a:txBody>
                  <a:tcPr marL="3572" marR="3572" marT="3572" marB="0" anchor="ctr"/>
                </a:tc>
                <a:extLst>
                  <a:ext uri="{0D108BD9-81ED-4DB2-BD59-A6C34878D82A}">
                    <a16:rowId xmlns:a16="http://schemas.microsoft.com/office/drawing/2014/main" val="2778372894"/>
                  </a:ext>
                </a:extLst>
              </a:tr>
              <a:tr h="27789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60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Co</a:t>
                      </a:r>
                    </a:p>
                  </a:txBody>
                  <a:tcPr marL="3572" marR="3572" marT="3572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20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DM/0</a:t>
                      </a:r>
                      <a:r>
                        <a:rPr lang="el-GR" altLang="zh-CN" sz="20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νββ</a:t>
                      </a:r>
                      <a:endParaRPr lang="en-US" altLang="zh-CN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47.0</a:t>
                      </a:r>
                    </a:p>
                  </a:txBody>
                  <a:tcPr marL="3572" marR="3572" marT="3572" marB="0" anchor="ctr"/>
                </a:tc>
                <a:extLst>
                  <a:ext uri="{0D108BD9-81ED-4DB2-BD59-A6C34878D82A}">
                    <a16:rowId xmlns:a16="http://schemas.microsoft.com/office/drawing/2014/main" val="1661165181"/>
                  </a:ext>
                </a:extLst>
              </a:tr>
              <a:tr h="27789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3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H</a:t>
                      </a:r>
                    </a:p>
                  </a:txBody>
                  <a:tcPr marL="3572" marR="3572" marT="3572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DM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46.6</a:t>
                      </a:r>
                    </a:p>
                  </a:txBody>
                  <a:tcPr marL="3572" marR="3572" marT="3572" marB="0" anchor="ctr"/>
                </a:tc>
                <a:extLst>
                  <a:ext uri="{0D108BD9-81ED-4DB2-BD59-A6C34878D82A}">
                    <a16:rowId xmlns:a16="http://schemas.microsoft.com/office/drawing/2014/main" val="277307396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FC2834-B64D-40D5-AD60-28910FE9D000}"/>
              </a:ext>
            </a:extLst>
          </p:cNvPr>
          <p:cNvCxnSpPr>
            <a:cxnSpLocks/>
          </p:cNvCxnSpPr>
          <p:nvPr/>
        </p:nvCxnSpPr>
        <p:spPr>
          <a:xfrm>
            <a:off x="2103944" y="4588774"/>
            <a:ext cx="2021504" cy="870566"/>
          </a:xfrm>
          <a:prstGeom prst="straightConnector1">
            <a:avLst/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346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C7F5E5A-6D98-472F-88A5-F59BB006B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46" b="21809"/>
          <a:stretch/>
        </p:blipFill>
        <p:spPr>
          <a:xfrm>
            <a:off x="278947" y="3199982"/>
            <a:ext cx="3065691" cy="3266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23375-7A8C-468C-BF05-56E923FB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无中微子双</a:t>
            </a:r>
            <a:r>
              <a:rPr lang="en-US" altLang="zh-CN" b="1" dirty="0">
                <a:solidFill>
                  <a:schemeClr val="tx1"/>
                </a:solidFill>
              </a:rPr>
              <a:t>β</a:t>
            </a:r>
            <a:r>
              <a:rPr lang="zh-CN" altLang="en-US" b="1" dirty="0">
                <a:solidFill>
                  <a:schemeClr val="tx1"/>
                </a:solidFill>
              </a:rPr>
              <a:t>衰变探测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2">
                <a:extLst>
                  <a:ext uri="{FF2B5EF4-FFF2-40B4-BE49-F238E27FC236}">
                    <a16:creationId xmlns:a16="http://schemas.microsoft.com/office/drawing/2014/main" id="{C929BA9D-64AC-4C4A-B7B1-54E22FB9743B}"/>
                  </a:ext>
                </a:extLst>
              </p:cNvPr>
              <p:cNvSpPr/>
              <p:nvPr/>
            </p:nvSpPr>
            <p:spPr>
              <a:xfrm>
                <a:off x="476360" y="1125314"/>
                <a:ext cx="8452347" cy="1410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10000"/>
                  </a:lnSpc>
                  <a:spcBef>
                    <a:spcPts val="450"/>
                  </a:spcBef>
                  <a:spcAft>
                    <a:spcPts val="450"/>
                  </a:spcAft>
                  <a:buClr>
                    <a:srgbClr val="0093AD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kumimoji="1" lang="zh-CN" altLang="en-US" sz="24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富集</a:t>
                </a:r>
                <a:r>
                  <a:rPr kumimoji="1" lang="en-US" altLang="zh-CN" sz="2400" b="1" baseline="30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76</a:t>
                </a:r>
                <a:r>
                  <a:rPr kumimoji="1" lang="en-US" altLang="zh-CN" sz="24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Ge</a:t>
                </a:r>
              </a:p>
              <a:p>
                <a:pPr marL="396000" indent="-257175">
                  <a:lnSpc>
                    <a:spcPct val="110000"/>
                  </a:lnSpc>
                  <a:spcBef>
                    <a:spcPts val="450"/>
                  </a:spcBef>
                  <a:spcAft>
                    <a:spcPts val="450"/>
                  </a:spcAft>
                  <a:buClr>
                    <a:srgbClr val="0093AD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kumimoji="1" lang="zh-CN" altLang="en-US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主要本底来自于</a:t>
                </a:r>
                <a:r>
                  <a:rPr kumimoji="1" lang="en-US" altLang="zh-CN" sz="2000" b="1" baseline="30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60</a:t>
                </a:r>
                <a:r>
                  <a:rPr kumimoji="1" lang="en-US" altLang="zh-CN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Co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zh-CN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kumimoji="1" lang="en-US" altLang="zh-CN" sz="2000" b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1" lang="en-US" altLang="zh-CN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)</a:t>
                </a:r>
                <a:r>
                  <a:rPr kumimoji="1" lang="zh-CN" altLang="en-US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，</a:t>
                </a:r>
                <a:r>
                  <a:rPr kumimoji="1" lang="en-US" altLang="zh-CN" sz="2000" b="1" baseline="30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68</a:t>
                </a:r>
                <a:r>
                  <a:rPr kumimoji="1" lang="en-US" altLang="zh-CN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Ga (EC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zh-CN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kumimoji="1" lang="en-US" altLang="zh-CN" sz="2000" b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1" lang="en-US" altLang="zh-CN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)</a:t>
                </a:r>
                <a:r>
                  <a:rPr kumimoji="1" lang="zh-CN" altLang="en-US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，可通过</a:t>
                </a:r>
                <a:r>
                  <a:rPr kumimoji="1" lang="en-US" altLang="zh-CN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PSD</a:t>
                </a:r>
                <a:r>
                  <a:rPr kumimoji="1" lang="zh-CN" altLang="en-US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甄别进一步降低；</a:t>
                </a:r>
                <a:endParaRPr kumimoji="1" lang="en-US" altLang="zh-CN" sz="2000" b="1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  <a:p>
                <a:pPr marL="396000" indent="-257175">
                  <a:lnSpc>
                    <a:spcPct val="110000"/>
                  </a:lnSpc>
                  <a:spcBef>
                    <a:spcPts val="450"/>
                  </a:spcBef>
                  <a:spcAft>
                    <a:spcPts val="450"/>
                  </a:spcAft>
                  <a:buClr>
                    <a:srgbClr val="0093AD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000" baseline="30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68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Ge</a:t>
                </a:r>
                <a:r>
                  <a:rPr kumimoji="1" lang="zh-CN" altLang="en-US" sz="2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降低方法：</a:t>
                </a:r>
                <a:r>
                  <a:rPr kumimoji="1" lang="en-US" altLang="zh-CN" sz="2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1</a:t>
                </a:r>
                <a:r>
                  <a:rPr kumimoji="1" lang="zh-CN" altLang="en-US" sz="2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）增加冷却时间  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2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）减少产生率（</a:t>
                </a:r>
                <a:r>
                  <a:rPr kumimoji="1" lang="en-US" altLang="zh-CN" sz="2000" baseline="30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76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Ge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富集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+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运输屏蔽）</a:t>
                </a:r>
                <a:endParaRPr kumimoji="1" lang="en-US" altLang="zh-CN" sz="2000" b="1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矩形 2">
                <a:extLst>
                  <a:ext uri="{FF2B5EF4-FFF2-40B4-BE49-F238E27FC236}">
                    <a16:creationId xmlns:a16="http://schemas.microsoft.com/office/drawing/2014/main" id="{C929BA9D-64AC-4C4A-B7B1-54E22FB974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0" y="1125314"/>
                <a:ext cx="8452347" cy="1410258"/>
              </a:xfrm>
              <a:prstGeom prst="rect">
                <a:avLst/>
              </a:prstGeom>
              <a:blipFill>
                <a:blip r:embed="rId4"/>
                <a:stretch>
                  <a:fillRect l="-937" t="-4329" r="-3821" b="-73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9">
            <a:extLst>
              <a:ext uri="{FF2B5EF4-FFF2-40B4-BE49-F238E27FC236}">
                <a16:creationId xmlns:a16="http://schemas.microsoft.com/office/drawing/2014/main" id="{ECA5FC6A-8289-4CBC-BEE6-CD8DB615B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372" y="3238894"/>
            <a:ext cx="2792912" cy="3227161"/>
          </a:xfrm>
          <a:prstGeom prst="rect">
            <a:avLst/>
          </a:prstGeom>
        </p:spPr>
      </p:pic>
      <p:sp>
        <p:nvSpPr>
          <p:cNvPr id="18" name="矩形 16">
            <a:extLst>
              <a:ext uri="{FF2B5EF4-FFF2-40B4-BE49-F238E27FC236}">
                <a16:creationId xmlns:a16="http://schemas.microsoft.com/office/drawing/2014/main" id="{F7652ABC-AF9A-4FDA-AFF6-B0854427719E}"/>
              </a:ext>
            </a:extLst>
          </p:cNvPr>
          <p:cNvSpPr/>
          <p:nvPr/>
        </p:nvSpPr>
        <p:spPr>
          <a:xfrm>
            <a:off x="786678" y="2888796"/>
            <a:ext cx="207620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600" b="1" dirty="0"/>
              <a:t>      改变冷却时间        </a:t>
            </a:r>
          </a:p>
        </p:txBody>
      </p:sp>
      <p:pic>
        <p:nvPicPr>
          <p:cNvPr id="19" name="图片 6">
            <a:extLst>
              <a:ext uri="{FF2B5EF4-FFF2-40B4-BE49-F238E27FC236}">
                <a16:creationId xmlns:a16="http://schemas.microsoft.com/office/drawing/2014/main" id="{FAB5494C-D1DE-4A81-912D-A36724B7F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406" y="3237266"/>
            <a:ext cx="2850517" cy="3200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7">
                <a:extLst>
                  <a:ext uri="{FF2B5EF4-FFF2-40B4-BE49-F238E27FC236}">
                    <a16:creationId xmlns:a16="http://schemas.microsoft.com/office/drawing/2014/main" id="{7D03F96B-E07B-49BE-847E-AFE7B738BE0E}"/>
                  </a:ext>
                </a:extLst>
              </p:cNvPr>
              <p:cNvSpPr/>
              <p:nvPr/>
            </p:nvSpPr>
            <p:spPr>
              <a:xfrm>
                <a:off x="7989488" y="3337935"/>
                <a:ext cx="8210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</a:rPr>
                  <a:t>+*Ge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矩形 17">
                <a:extLst>
                  <a:ext uri="{FF2B5EF4-FFF2-40B4-BE49-F238E27FC236}">
                    <a16:creationId xmlns:a16="http://schemas.microsoft.com/office/drawing/2014/main" id="{7D03F96B-E07B-49BE-847E-AFE7B738B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488" y="3337935"/>
                <a:ext cx="821059" cy="369332"/>
              </a:xfrm>
              <a:prstGeom prst="rect">
                <a:avLst/>
              </a:prstGeom>
              <a:blipFill>
                <a:blip r:embed="rId7"/>
                <a:stretch>
                  <a:fillRect t="-10000" r="-1268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18">
                <a:extLst>
                  <a:ext uri="{FF2B5EF4-FFF2-40B4-BE49-F238E27FC236}">
                    <a16:creationId xmlns:a16="http://schemas.microsoft.com/office/drawing/2014/main" id="{9F282860-746E-4033-823F-3B297A00A4E8}"/>
                  </a:ext>
                </a:extLst>
              </p:cNvPr>
              <p:cNvSpPr/>
              <p:nvPr/>
            </p:nvSpPr>
            <p:spPr>
              <a:xfrm>
                <a:off x="5074011" y="3337915"/>
                <a:ext cx="8274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</a:rPr>
                  <a:t>+*Ge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矩形 18">
                <a:extLst>
                  <a:ext uri="{FF2B5EF4-FFF2-40B4-BE49-F238E27FC236}">
                    <a16:creationId xmlns:a16="http://schemas.microsoft.com/office/drawing/2014/main" id="{9F282860-746E-4033-823F-3B297A00A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011" y="3337915"/>
                <a:ext cx="827471" cy="369332"/>
              </a:xfrm>
              <a:prstGeom prst="rect">
                <a:avLst/>
              </a:prstGeom>
              <a:blipFill>
                <a:blip r:embed="rId8"/>
                <a:stretch>
                  <a:fillRect t="-10000" r="-125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19">
            <a:extLst>
              <a:ext uri="{FF2B5EF4-FFF2-40B4-BE49-F238E27FC236}">
                <a16:creationId xmlns:a16="http://schemas.microsoft.com/office/drawing/2014/main" id="{945143D9-60DC-4E9B-A59F-9AD76F2AAC8A}"/>
              </a:ext>
            </a:extLst>
          </p:cNvPr>
          <p:cNvSpPr/>
          <p:nvPr/>
        </p:nvSpPr>
        <p:spPr>
          <a:xfrm>
            <a:off x="5401461" y="2888796"/>
            <a:ext cx="17178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baseline="30000" dirty="0"/>
              <a:t>68</a:t>
            </a:r>
            <a:r>
              <a:rPr lang="en-US" altLang="zh-CN" sz="1600" b="1" dirty="0"/>
              <a:t>Ge</a:t>
            </a:r>
            <a:r>
              <a:rPr lang="zh-CN" altLang="en-US" sz="1600" b="1" dirty="0"/>
              <a:t>的产生截面</a:t>
            </a: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B737D316-EB5A-4603-B7BB-9C3ED42B1C90}"/>
              </a:ext>
            </a:extLst>
          </p:cNvPr>
          <p:cNvSpPr/>
          <p:nvPr/>
        </p:nvSpPr>
        <p:spPr>
          <a:xfrm>
            <a:off x="3769744" y="3707247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70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CB361C0-910B-4746-A64B-EBF9B959F90B}"/>
              </a:ext>
            </a:extLst>
          </p:cNvPr>
          <p:cNvSpPr/>
          <p:nvPr/>
        </p:nvSpPr>
        <p:spPr>
          <a:xfrm>
            <a:off x="4058672" y="388644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72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EECF9AF-F02B-40BE-A6FF-52268531414D}"/>
              </a:ext>
            </a:extLst>
          </p:cNvPr>
          <p:cNvSpPr/>
          <p:nvPr/>
        </p:nvSpPr>
        <p:spPr>
          <a:xfrm>
            <a:off x="4457344" y="4186103"/>
            <a:ext cx="3930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73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688C145-7027-460F-9D91-047632B914CF}"/>
              </a:ext>
            </a:extLst>
          </p:cNvPr>
          <p:cNvSpPr/>
          <p:nvPr/>
        </p:nvSpPr>
        <p:spPr>
          <a:xfrm>
            <a:off x="4695097" y="4365296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74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FF139ED-473E-48CA-B9DF-8725600DA788}"/>
              </a:ext>
            </a:extLst>
          </p:cNvPr>
          <p:cNvSpPr/>
          <p:nvPr/>
        </p:nvSpPr>
        <p:spPr>
          <a:xfrm>
            <a:off x="4909487" y="4644285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76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C52E6FA-0551-4468-BE5D-4359DDC94733}"/>
              </a:ext>
            </a:extLst>
          </p:cNvPr>
          <p:cNvSpPr/>
          <p:nvPr/>
        </p:nvSpPr>
        <p:spPr>
          <a:xfrm>
            <a:off x="6712516" y="3523989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70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106874F-889C-4B58-87E1-68EF82B9AC46}"/>
              </a:ext>
            </a:extLst>
          </p:cNvPr>
          <p:cNvSpPr/>
          <p:nvPr/>
        </p:nvSpPr>
        <p:spPr>
          <a:xfrm>
            <a:off x="7007060" y="3756075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72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B01E888-ACF5-4635-8A26-B4F7F30DBB1B}"/>
              </a:ext>
            </a:extLst>
          </p:cNvPr>
          <p:cNvSpPr/>
          <p:nvPr/>
        </p:nvSpPr>
        <p:spPr>
          <a:xfrm>
            <a:off x="7400116" y="4002845"/>
            <a:ext cx="3930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73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455F011-0A7C-4C83-8D78-18CDDCDD7C75}"/>
              </a:ext>
            </a:extLst>
          </p:cNvPr>
          <p:cNvSpPr/>
          <p:nvPr/>
        </p:nvSpPr>
        <p:spPr>
          <a:xfrm>
            <a:off x="7573282" y="420195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74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864B5F-9F58-4412-BC3D-F6B18BA0D8CA}"/>
              </a:ext>
            </a:extLst>
          </p:cNvPr>
          <p:cNvSpPr/>
          <p:nvPr/>
        </p:nvSpPr>
        <p:spPr>
          <a:xfrm>
            <a:off x="7792960" y="4432871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76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FEE33-A955-4E27-8601-216478C4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744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3375-7A8C-468C-BF05-56E923FB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无中微子双</a:t>
            </a:r>
            <a:r>
              <a:rPr lang="en-US" altLang="zh-CN" b="1" dirty="0">
                <a:solidFill>
                  <a:schemeClr val="tx1"/>
                </a:solidFill>
              </a:rPr>
              <a:t>β</a:t>
            </a:r>
            <a:r>
              <a:rPr lang="zh-CN" altLang="en-US" b="1" dirty="0">
                <a:solidFill>
                  <a:schemeClr val="tx1"/>
                </a:solidFill>
              </a:rPr>
              <a:t>衰变探测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95DE-FF38-4518-8D4C-0DFDB7C0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38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2">
                <a:extLst>
                  <a:ext uri="{FF2B5EF4-FFF2-40B4-BE49-F238E27FC236}">
                    <a16:creationId xmlns:a16="http://schemas.microsoft.com/office/drawing/2014/main" id="{C929BA9D-64AC-4C4A-B7B1-54E22FB9743B}"/>
                  </a:ext>
                </a:extLst>
              </p:cNvPr>
              <p:cNvSpPr/>
              <p:nvPr/>
            </p:nvSpPr>
            <p:spPr>
              <a:xfrm>
                <a:off x="476360" y="1018306"/>
                <a:ext cx="8452347" cy="24402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0093AD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kumimoji="1" lang="zh-CN" altLang="en-US" sz="24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富集</a:t>
                </a:r>
                <a:r>
                  <a:rPr kumimoji="1" lang="en-US" altLang="zh-CN" sz="2400" b="1" baseline="30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76</a:t>
                </a:r>
                <a:r>
                  <a:rPr kumimoji="1" lang="en-US" altLang="zh-CN" sz="24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Ge</a:t>
                </a:r>
              </a:p>
              <a:p>
                <a:pPr marL="396000" indent="-257175">
                  <a:lnSpc>
                    <a:spcPct val="150000"/>
                  </a:lnSpc>
                  <a:buClr>
                    <a:srgbClr val="0093AD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kumimoji="1" lang="zh-CN" altLang="en-US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主要本底来自于</a:t>
                </a:r>
                <a:r>
                  <a:rPr kumimoji="1" lang="en-US" altLang="zh-CN" sz="2000" b="1" baseline="30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60</a:t>
                </a:r>
                <a:r>
                  <a:rPr kumimoji="1" lang="en-US" altLang="zh-CN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Co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zh-CN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kumimoji="1" lang="en-US" altLang="zh-CN" sz="2000" b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1" lang="en-US" altLang="zh-CN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)</a:t>
                </a:r>
                <a:r>
                  <a:rPr kumimoji="1" lang="zh-CN" altLang="en-US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，</a:t>
                </a:r>
                <a:r>
                  <a:rPr kumimoji="1" lang="en-US" altLang="zh-CN" sz="2000" b="1" baseline="30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68</a:t>
                </a:r>
                <a:r>
                  <a:rPr kumimoji="1" lang="en-US" altLang="zh-CN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Ga (EC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zh-CN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kumimoji="1" lang="en-US" altLang="zh-CN" sz="2000" b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1" lang="en-US" altLang="zh-CN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)</a:t>
                </a:r>
                <a:r>
                  <a:rPr kumimoji="1" lang="zh-CN" altLang="en-US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，可通过</a:t>
                </a:r>
                <a:r>
                  <a:rPr kumimoji="1" lang="en-US" altLang="zh-CN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PSD</a:t>
                </a:r>
                <a:r>
                  <a:rPr kumimoji="1" lang="zh-CN" altLang="en-US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甄别进一步降低；</a:t>
                </a:r>
                <a:endParaRPr kumimoji="1" lang="en-US" altLang="zh-CN" sz="2000" b="1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  <a:p>
                <a:pPr marL="396000" indent="-257175">
                  <a:lnSpc>
                    <a:spcPct val="150000"/>
                  </a:lnSpc>
                  <a:buClr>
                    <a:srgbClr val="0093AD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000" baseline="30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68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Ge</a:t>
                </a:r>
                <a:r>
                  <a:rPr kumimoji="1" lang="zh-CN" altLang="en-US" sz="2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降低方法：</a:t>
                </a:r>
                <a:r>
                  <a:rPr kumimoji="1" lang="en-US" altLang="zh-CN" sz="2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1</a:t>
                </a:r>
                <a:r>
                  <a:rPr kumimoji="1" lang="zh-CN" altLang="en-US" sz="2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）增加冷却时间  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2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）减少产生率（</a:t>
                </a:r>
                <a:r>
                  <a:rPr kumimoji="1" lang="en-US" altLang="zh-CN" sz="2000" baseline="30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76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Ge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富集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+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运输屏蔽）</a:t>
                </a:r>
                <a:endParaRPr kumimoji="1" lang="en-US" altLang="zh-CN" sz="2000" b="1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0093AD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kumimoji="1" lang="zh-CN" altLang="en-US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如果未来能够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在地下实验室进行晶体生长及探测器制作</a:t>
                </a:r>
                <a:endParaRPr kumimoji="1" lang="en-US" altLang="zh-CN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  <a:p>
                <a:pPr marL="396000" indent="-257175">
                  <a:lnSpc>
                    <a:spcPct val="150000"/>
                  </a:lnSpc>
                  <a:buClr>
                    <a:srgbClr val="0093AD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kumimoji="1" lang="zh-CN" altLang="en-US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除</a:t>
                </a:r>
                <a:r>
                  <a:rPr kumimoji="1" lang="en-US" altLang="zh-CN" sz="2000" b="1" baseline="30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68</a:t>
                </a:r>
                <a:r>
                  <a:rPr kumimoji="1" lang="en-US" altLang="zh-CN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Ge</a:t>
                </a:r>
                <a:r>
                  <a:rPr kumimoji="1" lang="zh-CN" altLang="en-US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、</a:t>
                </a:r>
                <a:r>
                  <a:rPr kumimoji="1" lang="en-US" altLang="zh-CN" sz="2000" b="1" baseline="300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68</a:t>
                </a:r>
                <a:r>
                  <a:rPr kumimoji="1" lang="en-US" altLang="zh-CN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Ga</a:t>
                </a:r>
                <a:r>
                  <a:rPr kumimoji="1" lang="zh-CN" altLang="en-US" sz="20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外，其他长寿命宇生放射性核素均降低到可以忽略的水平。</a:t>
                </a:r>
                <a:endParaRPr kumimoji="1" lang="en-US" altLang="zh-CN" sz="2000" b="1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矩形 2">
                <a:extLst>
                  <a:ext uri="{FF2B5EF4-FFF2-40B4-BE49-F238E27FC236}">
                    <a16:creationId xmlns:a16="http://schemas.microsoft.com/office/drawing/2014/main" id="{C929BA9D-64AC-4C4A-B7B1-54E22FB974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0" y="1018306"/>
                <a:ext cx="8452347" cy="2440283"/>
              </a:xfrm>
              <a:prstGeom prst="rect">
                <a:avLst/>
              </a:prstGeom>
              <a:blipFill>
                <a:blip r:embed="rId3"/>
                <a:stretch>
                  <a:fillRect l="-937" r="-3821" b="-3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479F622-7F72-4543-89D1-2DA10C8824D6}"/>
              </a:ext>
            </a:extLst>
          </p:cNvPr>
          <p:cNvGrpSpPr/>
          <p:nvPr/>
        </p:nvGrpSpPr>
        <p:grpSpPr>
          <a:xfrm>
            <a:off x="476361" y="3539972"/>
            <a:ext cx="4225639" cy="3121924"/>
            <a:chOff x="1847472" y="3084465"/>
            <a:chExt cx="4301997" cy="3209654"/>
          </a:xfrm>
        </p:grpSpPr>
        <p:pic>
          <p:nvPicPr>
            <p:cNvPr id="7" name="图片 1">
              <a:extLst>
                <a:ext uri="{FF2B5EF4-FFF2-40B4-BE49-F238E27FC236}">
                  <a16:creationId xmlns:a16="http://schemas.microsoft.com/office/drawing/2014/main" id="{30D14B68-2427-4C06-9951-EC5AD8165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7472" y="3595441"/>
              <a:ext cx="4301997" cy="2698678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948FB2C-2BB7-4B3F-B2F2-B4317B59D6A3}"/>
                </a:ext>
              </a:extLst>
            </p:cNvPr>
            <p:cNvSpPr/>
            <p:nvPr/>
          </p:nvSpPr>
          <p:spPr>
            <a:xfrm>
              <a:off x="2049276" y="3084465"/>
              <a:ext cx="3641031" cy="601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地面</a:t>
              </a:r>
              <a:r>
                <a:rPr lang="zh-CN" altLang="en-US" sz="1600" b="1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生长晶体及探测器制作</a:t>
              </a:r>
              <a:endParaRPr lang="en-US" altLang="zh-CN" sz="16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  <a:p>
              <a:pPr algn="ctr"/>
              <a:r>
                <a:rPr lang="zh-CN" altLang="en-US" sz="1600" b="1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（地下冷却</a:t>
              </a:r>
              <a:r>
                <a:rPr lang="en-US" altLang="zh-CN" sz="1600" b="1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6</a:t>
              </a:r>
              <a:r>
                <a:rPr lang="zh-CN" altLang="en-US" sz="1600" b="1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年）</a:t>
              </a:r>
              <a:endParaRPr lang="en-US" altLang="zh-CN" sz="16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89B804-8F95-4F42-878E-73D56012E16C}"/>
              </a:ext>
            </a:extLst>
          </p:cNvPr>
          <p:cNvGrpSpPr/>
          <p:nvPr/>
        </p:nvGrpSpPr>
        <p:grpSpPr>
          <a:xfrm>
            <a:off x="4705131" y="3548183"/>
            <a:ext cx="3991747" cy="3113716"/>
            <a:chOff x="5987945" y="2885464"/>
            <a:chExt cx="4637598" cy="3331145"/>
          </a:xfrm>
        </p:grpSpPr>
        <p:pic>
          <p:nvPicPr>
            <p:cNvPr id="10" name="图片 2">
              <a:extLst>
                <a:ext uri="{FF2B5EF4-FFF2-40B4-BE49-F238E27FC236}">
                  <a16:creationId xmlns:a16="http://schemas.microsoft.com/office/drawing/2014/main" id="{36F0CC02-3587-42B6-86A3-31B09ABCC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7945" y="3417177"/>
              <a:ext cx="4637598" cy="27994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3">
                  <a:extLst>
                    <a:ext uri="{FF2B5EF4-FFF2-40B4-BE49-F238E27FC236}">
                      <a16:creationId xmlns:a16="http://schemas.microsoft.com/office/drawing/2014/main" id="{98FF18BC-71BE-4996-91B3-34188BAA91BF}"/>
                    </a:ext>
                  </a:extLst>
                </p:cNvPr>
                <p:cNvSpPr/>
                <p:nvPr/>
              </p:nvSpPr>
              <p:spPr>
                <a:xfrm>
                  <a:off x="8622417" y="4328417"/>
                  <a:ext cx="1045993" cy="3226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0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ucida Sans Unicode" panose="020B0602030504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10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ucida Sans Unicode" panose="020B0602030504020204" pitchFamily="34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zh-CN" sz="10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ucida Sans Unicode" panose="020B0602030504020204" pitchFamily="34" charset="0"/>
                            </a:rPr>
                            <m:t>−</m:t>
                          </m:r>
                          <m:r>
                            <a:rPr lang="en-US" altLang="zh-CN" sz="10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ucida Sans Unicode" panose="020B0602030504020204" pitchFamily="34" charset="0"/>
                            </a:rPr>
                            <m:t>𝟔</m:t>
                          </m:r>
                        </m:sup>
                      </m:sSup>
                    </m:oMath>
                  </a14:m>
                  <a:r>
                    <a:rPr lang="en-US" altLang="zh-CN" sz="1050" b="1" dirty="0"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cpkkd</a:t>
                  </a:r>
                  <a:endParaRPr lang="zh-CN" altLang="en-US" sz="105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4" name="矩形 3">
                  <a:extLst>
                    <a:ext uri="{FF2B5EF4-FFF2-40B4-BE49-F238E27FC236}">
                      <a16:creationId xmlns:a16="http://schemas.microsoft.com/office/drawing/2014/main" id="{136D46E5-500F-4C04-9EA1-F4ED2D7CF8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2417" y="4328417"/>
                  <a:ext cx="1045993" cy="322637"/>
                </a:xfrm>
                <a:prstGeom prst="rect">
                  <a:avLst/>
                </a:prstGeom>
                <a:blipFill>
                  <a:blip r:embed="rId7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2">
                  <a:extLst>
                    <a:ext uri="{FF2B5EF4-FFF2-40B4-BE49-F238E27FC236}">
                      <a16:creationId xmlns:a16="http://schemas.microsoft.com/office/drawing/2014/main" id="{F7170DDF-CE77-4475-8A5E-ADD8E6F12A9C}"/>
                    </a:ext>
                  </a:extLst>
                </p:cNvPr>
                <p:cNvSpPr/>
                <p:nvPr/>
              </p:nvSpPr>
              <p:spPr>
                <a:xfrm>
                  <a:off x="8622417" y="4713359"/>
                  <a:ext cx="1045993" cy="3216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0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ucida Sans Unicode" panose="020B0602030504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10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ucida Sans Unicode" panose="020B0602030504020204" pitchFamily="34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zh-CN" sz="10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ucida Sans Unicode" panose="020B0602030504020204" pitchFamily="34" charset="0"/>
                            </a:rPr>
                            <m:t>−</m:t>
                          </m:r>
                          <m:r>
                            <a:rPr lang="en-US" altLang="zh-CN" sz="10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ucida Sans Unicode" panose="020B0602030504020204" pitchFamily="34" charset="0"/>
                            </a:rPr>
                            <m:t>𝟕</m:t>
                          </m:r>
                        </m:sup>
                      </m:sSup>
                    </m:oMath>
                  </a14:m>
                  <a:r>
                    <a:rPr lang="en-US" altLang="zh-CN" sz="1050" b="1" dirty="0"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cpkkd</a:t>
                  </a:r>
                  <a:endParaRPr lang="zh-CN" altLang="en-US" sz="105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5" name="矩形 12">
                  <a:extLst>
                    <a:ext uri="{FF2B5EF4-FFF2-40B4-BE49-F238E27FC236}">
                      <a16:creationId xmlns:a16="http://schemas.microsoft.com/office/drawing/2014/main" id="{5884E4A2-E2E9-475D-B01E-695A5D85F4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2417" y="4713359"/>
                  <a:ext cx="1045993" cy="321673"/>
                </a:xfrm>
                <a:prstGeom prst="rect">
                  <a:avLst/>
                </a:prstGeom>
                <a:blipFill>
                  <a:blip r:embed="rId8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3">
                  <a:extLst>
                    <a:ext uri="{FF2B5EF4-FFF2-40B4-BE49-F238E27FC236}">
                      <a16:creationId xmlns:a16="http://schemas.microsoft.com/office/drawing/2014/main" id="{F8B78606-03F7-44B6-886A-BE296EC74776}"/>
                    </a:ext>
                  </a:extLst>
                </p:cNvPr>
                <p:cNvSpPr/>
                <p:nvPr/>
              </p:nvSpPr>
              <p:spPr>
                <a:xfrm>
                  <a:off x="8640912" y="5076797"/>
                  <a:ext cx="1045993" cy="3226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0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ucida Sans Unicode" panose="020B0602030504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10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ucida Sans Unicode" panose="020B0602030504020204" pitchFamily="34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zh-CN" sz="10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ucida Sans Unicode" panose="020B0602030504020204" pitchFamily="34" charset="0"/>
                            </a:rPr>
                            <m:t>−</m:t>
                          </m:r>
                          <m:r>
                            <a:rPr lang="en-US" altLang="zh-CN" sz="10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ucida Sans Unicode" panose="020B060203050402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altLang="zh-CN" sz="1050" b="1" dirty="0">
                      <a:latin typeface="Calibri" panose="020F0502020204030204" pitchFamily="34" charset="0"/>
                      <a:ea typeface="黑体" panose="02010609060101010101" pitchFamily="49" charset="-122"/>
                      <a:cs typeface="Calibri" panose="020F0502020204030204" pitchFamily="34" charset="0"/>
                    </a:rPr>
                    <a:t>cpkkd</a:t>
                  </a:r>
                  <a:endParaRPr lang="zh-CN" altLang="en-US" sz="105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6" name="矩形 13">
                  <a:extLst>
                    <a:ext uri="{FF2B5EF4-FFF2-40B4-BE49-F238E27FC236}">
                      <a16:creationId xmlns:a16="http://schemas.microsoft.com/office/drawing/2014/main" id="{0F1AF663-BBB5-48BB-8000-6688055EF3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912" y="5076797"/>
                  <a:ext cx="1045993" cy="322637"/>
                </a:xfrm>
                <a:prstGeom prst="rect">
                  <a:avLst/>
                </a:prstGeom>
                <a:blipFill>
                  <a:blip r:embed="rId9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矩形 16">
              <a:extLst>
                <a:ext uri="{FF2B5EF4-FFF2-40B4-BE49-F238E27FC236}">
                  <a16:creationId xmlns:a16="http://schemas.microsoft.com/office/drawing/2014/main" id="{CD45A735-AFF4-47A3-89D2-F1377B92E920}"/>
                </a:ext>
              </a:extLst>
            </p:cNvPr>
            <p:cNvSpPr/>
            <p:nvPr/>
          </p:nvSpPr>
          <p:spPr>
            <a:xfrm>
              <a:off x="6724927" y="2885464"/>
              <a:ext cx="3559350" cy="625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地下</a:t>
              </a:r>
              <a:r>
                <a:rPr lang="zh-CN" altLang="en-US" sz="1600" b="1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生长晶体及探测器制作</a:t>
              </a:r>
              <a:endParaRPr lang="en-US" altLang="zh-CN" sz="16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  <a:p>
              <a:pPr algn="ctr"/>
              <a:r>
                <a:rPr lang="zh-CN" altLang="en-US" sz="160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（仅包含富集</a:t>
              </a:r>
              <a:r>
                <a:rPr lang="en-US" altLang="zh-CN" sz="160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40</a:t>
              </a:r>
              <a:r>
                <a:rPr lang="zh-CN" altLang="en-US" sz="160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天、运输</a:t>
              </a:r>
              <a:r>
                <a:rPr lang="en-US" altLang="zh-CN" sz="160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45</a:t>
              </a:r>
              <a:r>
                <a:rPr lang="zh-CN" altLang="en-US" sz="160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天）</a:t>
              </a:r>
              <a:endParaRPr lang="en-US" altLang="zh-CN" sz="16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926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E266-7246-4DB4-9F6B-799F2B97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未来展望</a:t>
            </a:r>
            <a:r>
              <a:rPr lang="en-US" altLang="zh-CN" b="1" dirty="0">
                <a:solidFill>
                  <a:schemeClr val="tx1"/>
                </a:solidFill>
              </a:rPr>
              <a:t>-</a:t>
            </a:r>
            <a:r>
              <a:rPr lang="zh-CN" altLang="en-US" b="1" dirty="0">
                <a:solidFill>
                  <a:schemeClr val="tx1"/>
                </a:solidFill>
              </a:rPr>
              <a:t>暗物质探测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29CB6-422A-4798-BE35-E38EBECC9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D9FDA8CA-2868-4B08-8134-8256688BFFFD}"/>
              </a:ext>
            </a:extLst>
          </p:cNvPr>
          <p:cNvSpPr/>
          <p:nvPr/>
        </p:nvSpPr>
        <p:spPr>
          <a:xfrm>
            <a:off x="460902" y="1150558"/>
            <a:ext cx="8293992" cy="2535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450"/>
              </a:spcBef>
              <a:buClr>
                <a:srgbClr val="0093AD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在暗物质探测关心的低能区（</a:t>
            </a:r>
            <a:r>
              <a:rPr kumimoji="1" lang="en-US" altLang="zh-CN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&lt; 2 keV</a:t>
            </a:r>
            <a:r>
              <a:rPr kumimoji="1"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）：</a:t>
            </a:r>
            <a:endParaRPr kumimoji="1" lang="en-US" altLang="zh-CN" sz="2000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96000" indent="-257175">
              <a:lnSpc>
                <a:spcPct val="120000"/>
              </a:lnSpc>
              <a:spcBef>
                <a:spcPts val="450"/>
              </a:spcBef>
              <a:buClr>
                <a:srgbClr val="0093AD"/>
              </a:buClr>
              <a:buFont typeface="Wingdings" panose="05000000000000000000" pitchFamily="2" charset="2"/>
              <a:buChar char="ü"/>
              <a:defRPr/>
            </a:pPr>
            <a:r>
              <a:rPr kumimoji="1"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富集锗并不能解决其他宇生放射性核素尤其是</a:t>
            </a:r>
            <a:r>
              <a:rPr kumimoji="1" lang="en-US" altLang="zh-CN" sz="2000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3</a:t>
            </a:r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H</a:t>
            </a:r>
            <a:r>
              <a:rPr kumimoji="1"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的问题；</a:t>
            </a:r>
            <a:endParaRPr kumimoji="1" lang="en-US" altLang="zh-CN" sz="20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96000" indent="-257175">
              <a:lnSpc>
                <a:spcPct val="120000"/>
              </a:lnSpc>
              <a:spcBef>
                <a:spcPts val="450"/>
              </a:spcBef>
              <a:buClr>
                <a:srgbClr val="0093AD"/>
              </a:buClr>
              <a:buFont typeface="Wingdings" panose="05000000000000000000" pitchFamily="2" charset="2"/>
              <a:buChar char="ü"/>
              <a:defRPr/>
            </a:pPr>
            <a:r>
              <a:rPr kumimoji="1" lang="en-US" altLang="zh-CN" sz="2000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68</a:t>
            </a:r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Ge</a:t>
            </a:r>
            <a:r>
              <a:rPr kumimoji="1"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特征峰可通过拟合扣掉，但</a:t>
            </a:r>
            <a:r>
              <a:rPr kumimoji="1" lang="en-US" altLang="zh-CN" sz="2000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3</a:t>
            </a:r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H</a:t>
            </a:r>
            <a:r>
              <a:rPr kumimoji="1"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连续能谱无法扣除；</a:t>
            </a:r>
            <a:endParaRPr kumimoji="1" lang="en-US" altLang="zh-CN" sz="20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450"/>
              </a:spcBef>
              <a:buClr>
                <a:srgbClr val="0093AD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如果未来能够</a:t>
            </a:r>
            <a:r>
              <a:rPr kumimoji="1" lang="zh-CN" alt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在地下实验室进行晶体生长及探测器制作</a:t>
            </a:r>
            <a:endParaRPr kumimoji="1" lang="en-US" altLang="zh-CN" sz="2000" b="1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96000" indent="-257175">
              <a:lnSpc>
                <a:spcPct val="120000"/>
              </a:lnSpc>
              <a:spcBef>
                <a:spcPts val="450"/>
              </a:spcBef>
              <a:buClr>
                <a:srgbClr val="0093AD"/>
              </a:buClr>
              <a:buFont typeface="Wingdings" panose="05000000000000000000" pitchFamily="2" charset="2"/>
              <a:buChar char="ü"/>
              <a:defRPr/>
            </a:pPr>
            <a:r>
              <a:rPr kumimoji="1"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除</a:t>
            </a:r>
            <a:r>
              <a:rPr kumimoji="1" lang="en-US" altLang="zh-CN" sz="2000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68</a:t>
            </a:r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Ge</a:t>
            </a:r>
            <a:r>
              <a:rPr kumimoji="1"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、</a:t>
            </a:r>
            <a:r>
              <a:rPr kumimoji="1" lang="en-US" altLang="zh-CN" sz="2000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68</a:t>
            </a:r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Ga</a:t>
            </a:r>
            <a:r>
              <a:rPr kumimoji="1"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外，包括</a:t>
            </a:r>
            <a:r>
              <a:rPr kumimoji="1" lang="en-US" altLang="zh-CN" sz="2000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3</a:t>
            </a:r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H</a:t>
            </a:r>
            <a:r>
              <a:rPr kumimoji="1"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在内的其他长寿命宇生放射性核素均降低到可以忽略的水平。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B20C2A-1FDD-4AC0-88DA-9B27E3B401F7}"/>
              </a:ext>
            </a:extLst>
          </p:cNvPr>
          <p:cNvGrpSpPr/>
          <p:nvPr/>
        </p:nvGrpSpPr>
        <p:grpSpPr>
          <a:xfrm>
            <a:off x="4744829" y="3698875"/>
            <a:ext cx="3640414" cy="2991310"/>
            <a:chOff x="4319080" y="3435659"/>
            <a:chExt cx="3640414" cy="2991310"/>
          </a:xfrm>
        </p:grpSpPr>
        <p:pic>
          <p:nvPicPr>
            <p:cNvPr id="16" name="图片 1">
              <a:extLst>
                <a:ext uri="{FF2B5EF4-FFF2-40B4-BE49-F238E27FC236}">
                  <a16:creationId xmlns:a16="http://schemas.microsoft.com/office/drawing/2014/main" id="{2F6D8626-E115-48B6-AB2A-9EB77BD5FB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439"/>
            <a:stretch/>
          </p:blipFill>
          <p:spPr>
            <a:xfrm>
              <a:off x="4319080" y="3783490"/>
              <a:ext cx="3640414" cy="2643479"/>
            </a:xfrm>
            <a:prstGeom prst="rect">
              <a:avLst/>
            </a:prstGeom>
          </p:spPr>
        </p:pic>
        <p:sp>
          <p:nvSpPr>
            <p:cNvPr id="17" name="矩形 22">
              <a:extLst>
                <a:ext uri="{FF2B5EF4-FFF2-40B4-BE49-F238E27FC236}">
                  <a16:creationId xmlns:a16="http://schemas.microsoft.com/office/drawing/2014/main" id="{87384B0E-4490-4649-B910-23F7CBACF060}"/>
                </a:ext>
              </a:extLst>
            </p:cNvPr>
            <p:cNvSpPr/>
            <p:nvPr/>
          </p:nvSpPr>
          <p:spPr>
            <a:xfrm>
              <a:off x="5082630" y="5415655"/>
              <a:ext cx="13240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 &lt; 10</a:t>
              </a:r>
              <a:r>
                <a:rPr lang="en-US" altLang="zh-CN" b="1" baseline="30000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-5</a:t>
              </a:r>
              <a:r>
                <a:rPr lang="en-US" altLang="zh-CN" b="1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cpkkd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8" name="矩形 3">
              <a:extLst>
                <a:ext uri="{FF2B5EF4-FFF2-40B4-BE49-F238E27FC236}">
                  <a16:creationId xmlns:a16="http://schemas.microsoft.com/office/drawing/2014/main" id="{B068EB42-2FEE-4893-B0FC-6B4E959A36AB}"/>
                </a:ext>
              </a:extLst>
            </p:cNvPr>
            <p:cNvSpPr/>
            <p:nvPr/>
          </p:nvSpPr>
          <p:spPr>
            <a:xfrm>
              <a:off x="4844928" y="3435659"/>
              <a:ext cx="29546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地下</a:t>
              </a:r>
              <a:r>
                <a:rPr lang="zh-CN" altLang="en-US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生长晶体和探测器制作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E67CDE8-D793-4E78-AA7D-7AD724E63F0D}"/>
              </a:ext>
            </a:extLst>
          </p:cNvPr>
          <p:cNvGrpSpPr/>
          <p:nvPr/>
        </p:nvGrpSpPr>
        <p:grpSpPr>
          <a:xfrm>
            <a:off x="548454" y="3698875"/>
            <a:ext cx="3843415" cy="2824892"/>
            <a:chOff x="460902" y="3611325"/>
            <a:chExt cx="3843415" cy="282489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3209DA2-637C-4D3C-A396-18BCB95D5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02" y="3959156"/>
              <a:ext cx="3843415" cy="2477061"/>
            </a:xfrm>
            <a:prstGeom prst="rect">
              <a:avLst/>
            </a:prstGeom>
          </p:spPr>
        </p:pic>
        <p:sp>
          <p:nvSpPr>
            <p:cNvPr id="20" name="矩形 12">
              <a:extLst>
                <a:ext uri="{FF2B5EF4-FFF2-40B4-BE49-F238E27FC236}">
                  <a16:creationId xmlns:a16="http://schemas.microsoft.com/office/drawing/2014/main" id="{DBA9D4A5-6EF3-4632-B267-2D37062EE89B}"/>
                </a:ext>
              </a:extLst>
            </p:cNvPr>
            <p:cNvSpPr/>
            <p:nvPr/>
          </p:nvSpPr>
          <p:spPr>
            <a:xfrm>
              <a:off x="1084538" y="4994556"/>
              <a:ext cx="349776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50" baseline="3000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3</a:t>
              </a:r>
              <a:r>
                <a:rPr lang="en-US" altLang="zh-CN" sz="135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H</a:t>
              </a:r>
              <a:endParaRPr lang="zh-CN" altLang="en-US" sz="135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1" name="矩形 13">
              <a:extLst>
                <a:ext uri="{FF2B5EF4-FFF2-40B4-BE49-F238E27FC236}">
                  <a16:creationId xmlns:a16="http://schemas.microsoft.com/office/drawing/2014/main" id="{9EE4DC52-DE56-4392-AABF-4E945BC78F5C}"/>
                </a:ext>
              </a:extLst>
            </p:cNvPr>
            <p:cNvSpPr/>
            <p:nvPr/>
          </p:nvSpPr>
          <p:spPr>
            <a:xfrm>
              <a:off x="2578648" y="4293201"/>
              <a:ext cx="495649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50" baseline="3000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68</a:t>
              </a:r>
              <a:r>
                <a:rPr lang="en-US" altLang="zh-CN" sz="135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Ge</a:t>
              </a:r>
              <a:endParaRPr lang="zh-CN" altLang="en-US" sz="135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2" name="矩形 14">
              <a:extLst>
                <a:ext uri="{FF2B5EF4-FFF2-40B4-BE49-F238E27FC236}">
                  <a16:creationId xmlns:a16="http://schemas.microsoft.com/office/drawing/2014/main" id="{E7581E82-F64A-405A-96F3-026F4A1A2362}"/>
                </a:ext>
              </a:extLst>
            </p:cNvPr>
            <p:cNvSpPr/>
            <p:nvPr/>
          </p:nvSpPr>
          <p:spPr>
            <a:xfrm>
              <a:off x="2231933" y="4157202"/>
              <a:ext cx="492443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50" baseline="3000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68</a:t>
              </a:r>
              <a:r>
                <a:rPr lang="en-US" altLang="zh-CN" sz="135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Ga</a:t>
              </a:r>
              <a:endParaRPr lang="zh-CN" altLang="en-US" sz="135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3" name="矩形 16">
              <a:extLst>
                <a:ext uri="{FF2B5EF4-FFF2-40B4-BE49-F238E27FC236}">
                  <a16:creationId xmlns:a16="http://schemas.microsoft.com/office/drawing/2014/main" id="{92533499-67A5-4833-94F6-9B6CD88DB878}"/>
                </a:ext>
              </a:extLst>
            </p:cNvPr>
            <p:cNvSpPr/>
            <p:nvPr/>
          </p:nvSpPr>
          <p:spPr>
            <a:xfrm>
              <a:off x="2055086" y="4366747"/>
              <a:ext cx="473206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50" baseline="3000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65</a:t>
              </a:r>
              <a:r>
                <a:rPr lang="en-US" altLang="zh-CN" sz="135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Zn</a:t>
              </a:r>
              <a:endParaRPr lang="zh-CN" altLang="en-US" sz="135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4" name="矩形 18">
              <a:extLst>
                <a:ext uri="{FF2B5EF4-FFF2-40B4-BE49-F238E27FC236}">
                  <a16:creationId xmlns:a16="http://schemas.microsoft.com/office/drawing/2014/main" id="{FD79867C-3F13-4CA7-9A9B-BD6CD804207E}"/>
                </a:ext>
              </a:extLst>
            </p:cNvPr>
            <p:cNvSpPr/>
            <p:nvPr/>
          </p:nvSpPr>
          <p:spPr>
            <a:xfrm>
              <a:off x="1626829" y="4422743"/>
              <a:ext cx="464230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50" baseline="3000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55</a:t>
              </a:r>
              <a:r>
                <a:rPr lang="en-US" altLang="zh-CN" sz="135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Fe</a:t>
              </a:r>
              <a:endParaRPr lang="zh-CN" altLang="en-US" sz="135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5" name="矩形 20">
              <a:extLst>
                <a:ext uri="{FF2B5EF4-FFF2-40B4-BE49-F238E27FC236}">
                  <a16:creationId xmlns:a16="http://schemas.microsoft.com/office/drawing/2014/main" id="{929B8F09-45DC-4618-81F2-A6CC3C021F04}"/>
                </a:ext>
              </a:extLst>
            </p:cNvPr>
            <p:cNvSpPr/>
            <p:nvPr/>
          </p:nvSpPr>
          <p:spPr>
            <a:xfrm>
              <a:off x="1390899" y="4609823"/>
              <a:ext cx="397866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50" baseline="3000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49</a:t>
              </a:r>
              <a:r>
                <a:rPr lang="en-US" altLang="zh-CN" sz="1350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V</a:t>
              </a:r>
              <a:endParaRPr lang="zh-CN" altLang="en-US" sz="135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  <p:sp>
          <p:nvSpPr>
            <p:cNvPr id="29" name="矩形 3">
              <a:extLst>
                <a:ext uri="{FF2B5EF4-FFF2-40B4-BE49-F238E27FC236}">
                  <a16:creationId xmlns:a16="http://schemas.microsoft.com/office/drawing/2014/main" id="{02E02C84-34FE-41BB-9C4C-C0B9B787F519}"/>
                </a:ext>
              </a:extLst>
            </p:cNvPr>
            <p:cNvSpPr/>
            <p:nvPr/>
          </p:nvSpPr>
          <p:spPr>
            <a:xfrm>
              <a:off x="1101320" y="3611325"/>
              <a:ext cx="29546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地面</a:t>
              </a:r>
              <a:r>
                <a:rPr lang="zh-CN" altLang="en-US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生长晶体和探测器制作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664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3">
            <a:extLst>
              <a:ext uri="{FF2B5EF4-FFF2-40B4-BE49-F238E27FC236}">
                <a16:creationId xmlns:a16="http://schemas.microsoft.com/office/drawing/2014/main" id="{BCC908C8-FD78-4B59-B837-AD7A24028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953" y="4464356"/>
            <a:ext cx="2837534" cy="2152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FD92D-CF2C-4C5C-9A19-358F89F60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cs typeface="方正兰亭黑_GBK"/>
              </a:rPr>
              <a:t>0νββ</a:t>
            </a:r>
            <a:r>
              <a:rPr lang="zh-CN" altLang="en-US" b="1" dirty="0">
                <a:solidFill>
                  <a:schemeClr val="tx1"/>
                </a:solidFill>
                <a:cs typeface="方正兰亭黑_GBK"/>
              </a:rPr>
              <a:t>实验方法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4B282-FD63-4DA0-A856-F5E84FC0D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751E4F60-9F60-46C3-B24E-61E2A877E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217313"/>
            <a:ext cx="8207375" cy="324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 marL="342900" indent="-342900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实验测量可能的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0νββ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衰变事例，确认是否发生了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0νββ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衰变过程；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实验已经测量到多个同位素的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2νββ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衰变事例，并且给出了对应的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2νββ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半衰期的实验值；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对于本底控制和信号甄别技术要求极其苛刻。即使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U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、</a:t>
            </a:r>
            <a:r>
              <a:rPr lang="en-US" altLang="zh-CN" sz="2400" dirty="0" err="1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Th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及宇生等环境和材料本底控制得好，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2νββ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事例将不可避免的成为无法完全消除的物理本底。</a:t>
            </a:r>
            <a:endParaRPr lang="en-US" altLang="zh-CN" sz="2400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0FA08A98-90B5-40C0-A522-891D7865CB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67" y="4524545"/>
            <a:ext cx="3243567" cy="1889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7">
            <a:extLst>
              <a:ext uri="{FF2B5EF4-FFF2-40B4-BE49-F238E27FC236}">
                <a16:creationId xmlns:a16="http://schemas.microsoft.com/office/drawing/2014/main" id="{170B5B8B-A2DB-4F8A-97A9-23EDD343C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53" y="4581728"/>
            <a:ext cx="2664296" cy="1775043"/>
          </a:xfrm>
          <a:prstGeom prst="rect">
            <a:avLst/>
          </a:prstGeom>
        </p:spPr>
      </p:pic>
      <p:cxnSp>
        <p:nvCxnSpPr>
          <p:cNvPr id="8" name="直接箭头连接符 16">
            <a:extLst>
              <a:ext uri="{FF2B5EF4-FFF2-40B4-BE49-F238E27FC236}">
                <a16:creationId xmlns:a16="http://schemas.microsoft.com/office/drawing/2014/main" id="{F0E83F23-DE2D-45F4-A317-B617EB9A926E}"/>
              </a:ext>
            </a:extLst>
          </p:cNvPr>
          <p:cNvCxnSpPr/>
          <p:nvPr/>
        </p:nvCxnSpPr>
        <p:spPr>
          <a:xfrm>
            <a:off x="1226271" y="5946642"/>
            <a:ext cx="720080" cy="225384"/>
          </a:xfrm>
          <a:prstGeom prst="straightConnector1">
            <a:avLst/>
          </a:prstGeom>
          <a:ln w="85725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204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0946F-0F0B-416B-8885-7CF831E66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未来展望</a:t>
            </a:r>
            <a:r>
              <a:rPr lang="en-US" altLang="zh-CN" b="1" dirty="0">
                <a:solidFill>
                  <a:schemeClr val="tx1"/>
                </a:solidFill>
              </a:rPr>
              <a:t>-</a:t>
            </a:r>
            <a:r>
              <a:rPr lang="zh-CN" altLang="en-US" b="1" dirty="0">
                <a:solidFill>
                  <a:schemeClr val="tx1"/>
                </a:solidFill>
              </a:rPr>
              <a:t>太阳中微子探测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42E5F-6E4F-435A-95E3-CD5BEEA5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5" name="矩形 19">
            <a:extLst>
              <a:ext uri="{FF2B5EF4-FFF2-40B4-BE49-F238E27FC236}">
                <a16:creationId xmlns:a16="http://schemas.microsoft.com/office/drawing/2014/main" id="{BD2A21D1-AB47-4B01-A154-E7CB665E0D58}"/>
              </a:ext>
            </a:extLst>
          </p:cNvPr>
          <p:cNvSpPr/>
          <p:nvPr/>
        </p:nvSpPr>
        <p:spPr>
          <a:xfrm>
            <a:off x="440345" y="1263622"/>
            <a:ext cx="8488363" cy="2353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spcBef>
                <a:spcPts val="600"/>
              </a:spcBef>
              <a:buClr>
                <a:srgbClr val="0093AD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对于低阈值高纯锗探测器来说，随着本底降低，最有可能先探测到</a:t>
            </a:r>
            <a:r>
              <a:rPr kumimoji="1" lang="en-US" altLang="zh-CN" b="1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8</a:t>
            </a:r>
            <a:r>
              <a:rPr kumimoji="1"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B</a:t>
            </a:r>
            <a:r>
              <a:rPr kumimoji="1" lang="zh-CN" altLang="en-US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太阳中微子；</a:t>
            </a:r>
            <a:endParaRPr kumimoji="1" lang="en-US" altLang="zh-CN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257175" indent="-257175">
              <a:lnSpc>
                <a:spcPct val="150000"/>
              </a:lnSpc>
              <a:spcBef>
                <a:spcPts val="600"/>
              </a:spcBef>
              <a:buClr>
                <a:srgbClr val="0093AD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当本底水平达到</a:t>
            </a:r>
            <a:r>
              <a:rPr kumimoji="1"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2×10</a:t>
            </a:r>
            <a:r>
              <a:rPr kumimoji="1" lang="zh-CN" altLang="en-US" b="1" baseline="300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−</a:t>
            </a:r>
            <a:r>
              <a:rPr kumimoji="1" lang="en-US" altLang="zh-CN" b="1" baseline="300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3 </a:t>
            </a:r>
            <a:r>
              <a:rPr kumimoji="1"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cpkkd@1keV</a:t>
            </a:r>
            <a:r>
              <a:rPr kumimoji="1" lang="zh-CN" altLang="en-US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，阈值达到</a:t>
            </a:r>
            <a:r>
              <a:rPr kumimoji="1"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200 eV</a:t>
            </a:r>
            <a:r>
              <a:rPr kumimoji="1" lang="zh-CN" altLang="en-US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时，将不可避免的触碰到中微子台阶；</a:t>
            </a:r>
            <a:endParaRPr kumimoji="1" lang="en-US" altLang="zh-CN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257175" indent="-257175">
              <a:lnSpc>
                <a:spcPct val="150000"/>
              </a:lnSpc>
              <a:spcBef>
                <a:spcPts val="600"/>
              </a:spcBef>
              <a:buClr>
                <a:srgbClr val="0093AD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理想情况下，每吨靶物质每年可以探测到约</a:t>
            </a:r>
            <a:r>
              <a:rPr kumimoji="1"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350</a:t>
            </a:r>
            <a:r>
              <a:rPr kumimoji="1" lang="zh-CN" altLang="en-US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个太阳中微子</a:t>
            </a:r>
            <a:r>
              <a:rPr kumimoji="1"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（其中</a:t>
            </a:r>
            <a:r>
              <a:rPr kumimoji="1" lang="en-US" altLang="zh-CN" b="1" baseline="300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8</a:t>
            </a:r>
            <a:r>
              <a:rPr kumimoji="1"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B</a:t>
            </a:r>
            <a:r>
              <a:rPr kumimoji="1"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约</a:t>
            </a:r>
            <a:r>
              <a:rPr kumimoji="1"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200</a:t>
            </a:r>
            <a:r>
              <a:rPr kumimoji="1"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个）</a:t>
            </a:r>
            <a:r>
              <a:rPr kumimoji="1" lang="zh-CN" altLang="en-US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；</a:t>
            </a:r>
            <a:endParaRPr kumimoji="1" lang="en-US" altLang="zh-CN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257175" indent="-257175">
              <a:lnSpc>
                <a:spcPct val="150000"/>
              </a:lnSpc>
              <a:spcBef>
                <a:spcPts val="600"/>
              </a:spcBef>
              <a:buClr>
                <a:srgbClr val="0093AD"/>
              </a:buClr>
              <a:buFont typeface="Wingdings" panose="05000000000000000000" pitchFamily="2" charset="2"/>
              <a:buChar char="n"/>
              <a:defRPr/>
            </a:pPr>
            <a:r>
              <a:rPr kumimoji="1" lang="zh-CN" altLang="en-US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考虑探测器阈值</a:t>
            </a:r>
            <a:r>
              <a:rPr kumimoji="1"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100 eV </a:t>
            </a:r>
            <a:r>
              <a:rPr kumimoji="1" lang="zh-CN" altLang="en-US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，每吨靶物质每年可以探测到约</a:t>
            </a:r>
            <a:r>
              <a:rPr kumimoji="1" lang="en-US" altLang="zh-CN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280</a:t>
            </a:r>
            <a:r>
              <a:rPr kumimoji="1" lang="zh-CN" altLang="en-US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个太阳中微子事例；</a:t>
            </a:r>
            <a:endParaRPr lang="en-US" altLang="zh-CN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73F438-536C-48F7-A390-46BE697FB34B}"/>
              </a:ext>
            </a:extLst>
          </p:cNvPr>
          <p:cNvGrpSpPr/>
          <p:nvPr/>
        </p:nvGrpSpPr>
        <p:grpSpPr>
          <a:xfrm>
            <a:off x="6123527" y="3861887"/>
            <a:ext cx="2698175" cy="2634735"/>
            <a:chOff x="8479769" y="3104002"/>
            <a:chExt cx="3158355" cy="3229036"/>
          </a:xfrm>
        </p:grpSpPr>
        <p:sp>
          <p:nvSpPr>
            <p:cNvPr id="8" name="矩形 11">
              <a:extLst>
                <a:ext uri="{FF2B5EF4-FFF2-40B4-BE49-F238E27FC236}">
                  <a16:creationId xmlns:a16="http://schemas.microsoft.com/office/drawing/2014/main" id="{5C0FFA89-3B8D-4108-9860-AB0E81C9AC49}"/>
                </a:ext>
              </a:extLst>
            </p:cNvPr>
            <p:cNvSpPr/>
            <p:nvPr/>
          </p:nvSpPr>
          <p:spPr>
            <a:xfrm>
              <a:off x="8479769" y="5955838"/>
              <a:ext cx="3158355" cy="3772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太阳中微子事例率与探测器阈值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9CE6E0E-B71E-47E0-A04A-E6380EA17D5A}"/>
                </a:ext>
              </a:extLst>
            </p:cNvPr>
            <p:cNvGrpSpPr/>
            <p:nvPr/>
          </p:nvGrpSpPr>
          <p:grpSpPr>
            <a:xfrm>
              <a:off x="8523616" y="3104002"/>
              <a:ext cx="2651541" cy="2879281"/>
              <a:chOff x="8828508" y="3304967"/>
              <a:chExt cx="2651541" cy="2879281"/>
            </a:xfrm>
          </p:grpSpPr>
          <p:pic>
            <p:nvPicPr>
              <p:cNvPr id="10" name="图片 6">
                <a:extLst>
                  <a:ext uri="{FF2B5EF4-FFF2-40B4-BE49-F238E27FC236}">
                    <a16:creationId xmlns:a16="http://schemas.microsoft.com/office/drawing/2014/main" id="{2DDF3B0C-7D8A-46E4-8226-E664AE6C51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28508" y="3304967"/>
                <a:ext cx="2651541" cy="2879281"/>
              </a:xfrm>
              <a:prstGeom prst="rect">
                <a:avLst/>
              </a:prstGeom>
            </p:spPr>
          </p:pic>
          <p:cxnSp>
            <p:nvCxnSpPr>
              <p:cNvPr id="11" name="直接连接符 3">
                <a:extLst>
                  <a:ext uri="{FF2B5EF4-FFF2-40B4-BE49-F238E27FC236}">
                    <a16:creationId xmlns:a16="http://schemas.microsoft.com/office/drawing/2014/main" id="{F3186152-7119-4A0F-AC96-61CFC980B575}"/>
                  </a:ext>
                </a:extLst>
              </p:cNvPr>
              <p:cNvCxnSpPr/>
              <p:nvPr/>
            </p:nvCxnSpPr>
            <p:spPr>
              <a:xfrm flipV="1">
                <a:off x="9655593" y="3506836"/>
                <a:ext cx="0" cy="227276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2">
                <a:extLst>
                  <a:ext uri="{FF2B5EF4-FFF2-40B4-BE49-F238E27FC236}">
                    <a16:creationId xmlns:a16="http://schemas.microsoft.com/office/drawing/2014/main" id="{65CF7107-5F76-43B9-840E-8C2D62CAD5A2}"/>
                  </a:ext>
                </a:extLst>
              </p:cNvPr>
              <p:cNvSpPr txBox="1"/>
              <p:nvPr/>
            </p:nvSpPr>
            <p:spPr>
              <a:xfrm>
                <a:off x="9766063" y="4452193"/>
                <a:ext cx="977757" cy="282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阈值约</a:t>
                </a:r>
                <a:r>
                  <a:rPr lang="en-US" altLang="zh-CN" sz="900" b="1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100eV</a:t>
                </a:r>
                <a:endParaRPr lang="zh-CN" altLang="en-US" sz="900" b="1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  <p:cxnSp>
            <p:nvCxnSpPr>
              <p:cNvPr id="13" name="直接箭头连接符 14">
                <a:extLst>
                  <a:ext uri="{FF2B5EF4-FFF2-40B4-BE49-F238E27FC236}">
                    <a16:creationId xmlns:a16="http://schemas.microsoft.com/office/drawing/2014/main" id="{0FFCD883-8845-4485-BF24-87E517BA5F49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 flipH="1">
                <a:off x="9829062" y="4735092"/>
                <a:ext cx="425880" cy="6104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D9BEE7-484F-49C2-9921-9599F721DB72}"/>
              </a:ext>
            </a:extLst>
          </p:cNvPr>
          <p:cNvGrpSpPr/>
          <p:nvPr/>
        </p:nvGrpSpPr>
        <p:grpSpPr>
          <a:xfrm>
            <a:off x="244912" y="3861887"/>
            <a:ext cx="3436221" cy="2628367"/>
            <a:chOff x="440324" y="3988346"/>
            <a:chExt cx="3436221" cy="2628367"/>
          </a:xfrm>
        </p:grpSpPr>
        <p:pic>
          <p:nvPicPr>
            <p:cNvPr id="6" name="图片 16">
              <a:extLst>
                <a:ext uri="{FF2B5EF4-FFF2-40B4-BE49-F238E27FC236}">
                  <a16:creationId xmlns:a16="http://schemas.microsoft.com/office/drawing/2014/main" id="{5F874D2B-70A0-4A00-AA26-3FD1A7BD6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324" y="3988346"/>
              <a:ext cx="3436221" cy="234038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B2D19B-5E0E-48BB-B293-56E11319B4D1}"/>
                </a:ext>
              </a:extLst>
            </p:cNvPr>
            <p:cNvSpPr/>
            <p:nvPr/>
          </p:nvSpPr>
          <p:spPr>
            <a:xfrm>
              <a:off x="722726" y="6308936"/>
              <a:ext cx="30572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暗物质直接探测实验中的中微子本底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6E6536-6E5B-47EC-B6FE-6BCCFFE70400}"/>
              </a:ext>
            </a:extLst>
          </p:cNvPr>
          <p:cNvGrpSpPr/>
          <p:nvPr/>
        </p:nvGrpSpPr>
        <p:grpSpPr>
          <a:xfrm>
            <a:off x="3550827" y="3861887"/>
            <a:ext cx="2698175" cy="2629775"/>
            <a:chOff x="4986095" y="3104002"/>
            <a:chExt cx="3183371" cy="3338087"/>
          </a:xfrm>
        </p:grpSpPr>
        <p:pic>
          <p:nvPicPr>
            <p:cNvPr id="16" name="图片 5">
              <a:extLst>
                <a:ext uri="{FF2B5EF4-FFF2-40B4-BE49-F238E27FC236}">
                  <a16:creationId xmlns:a16="http://schemas.microsoft.com/office/drawing/2014/main" id="{60283928-BE1B-4D48-9033-6F14C690C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9737" y="3104002"/>
              <a:ext cx="2651541" cy="2946619"/>
            </a:xfrm>
            <a:prstGeom prst="rect">
              <a:avLst/>
            </a:prstGeom>
          </p:spPr>
        </p:pic>
        <p:sp>
          <p:nvSpPr>
            <p:cNvPr id="17" name="矩形 1">
              <a:extLst>
                <a:ext uri="{FF2B5EF4-FFF2-40B4-BE49-F238E27FC236}">
                  <a16:creationId xmlns:a16="http://schemas.microsoft.com/office/drawing/2014/main" id="{7DCA0E88-570E-4AC2-B5DB-29AF001C43DB}"/>
                </a:ext>
              </a:extLst>
            </p:cNvPr>
            <p:cNvSpPr/>
            <p:nvPr/>
          </p:nvSpPr>
          <p:spPr>
            <a:xfrm>
              <a:off x="4986095" y="6051414"/>
              <a:ext cx="3183371" cy="3906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高纯锗探测器的太阳中微子能谱</a:t>
              </a:r>
            </a:p>
          </p:txBody>
        </p:sp>
        <p:cxnSp>
          <p:nvCxnSpPr>
            <p:cNvPr id="18" name="直接连接符 3">
              <a:extLst>
                <a:ext uri="{FF2B5EF4-FFF2-40B4-BE49-F238E27FC236}">
                  <a16:creationId xmlns:a16="http://schemas.microsoft.com/office/drawing/2014/main" id="{55EAB967-0412-4C07-9B45-8884ED359856}"/>
                </a:ext>
              </a:extLst>
            </p:cNvPr>
            <p:cNvCxnSpPr>
              <a:cxnSpLocks/>
            </p:cNvCxnSpPr>
            <p:nvPr/>
          </p:nvCxnSpPr>
          <p:spPr>
            <a:xfrm>
              <a:off x="5495657" y="3633336"/>
              <a:ext cx="108212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3">
              <a:extLst>
                <a:ext uri="{FF2B5EF4-FFF2-40B4-BE49-F238E27FC236}">
                  <a16:creationId xmlns:a16="http://schemas.microsoft.com/office/drawing/2014/main" id="{4C9CFC61-2797-4E8F-A992-899FFA6C069D}"/>
                </a:ext>
              </a:extLst>
            </p:cNvPr>
            <p:cNvCxnSpPr>
              <a:cxnSpLocks/>
            </p:cNvCxnSpPr>
            <p:nvPr/>
          </p:nvCxnSpPr>
          <p:spPr>
            <a:xfrm>
              <a:off x="6395895" y="3543036"/>
              <a:ext cx="0" cy="212400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BBFFD4-7302-4D66-B86C-62B2BCEB0433}"/>
                </a:ext>
              </a:extLst>
            </p:cNvPr>
            <p:cNvSpPr/>
            <p:nvPr/>
          </p:nvSpPr>
          <p:spPr>
            <a:xfrm>
              <a:off x="6405874" y="3301151"/>
              <a:ext cx="1195656" cy="546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 b="1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2×10</a:t>
              </a:r>
              <a:r>
                <a:rPr lang="zh-CN" altLang="en-US" sz="1100" b="1" baseline="30000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−</a:t>
              </a:r>
              <a:r>
                <a:rPr lang="en-US" altLang="zh-CN" sz="1100" b="1" baseline="30000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3</a:t>
              </a:r>
              <a:r>
                <a:rPr lang="en-US" altLang="zh-CN" sz="1100" b="1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 </a:t>
              </a:r>
              <a:r>
                <a:rPr lang="en-US" altLang="zh-CN" sz="1100" b="1" dirty="0" err="1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cpkkd</a:t>
              </a:r>
              <a:endParaRPr lang="en-US" altLang="zh-CN" sz="11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  <a:p>
              <a:pPr algn="ctr"/>
              <a:r>
                <a:rPr lang="en-US" altLang="zh-CN" sz="1100" b="1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200 eV</a:t>
              </a:r>
              <a:endParaRPr lang="zh-CN" altLang="en-US" sz="11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410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ADAA-763C-44E5-B4A1-E8D8604B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  <a:cs typeface="方正兰亭黑_GBK"/>
              </a:rPr>
              <a:t>总  结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BAC98-D8EC-424F-B109-7F84DE78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375" y="1331843"/>
            <a:ext cx="8819889" cy="485353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2700" dirty="0">
                <a:latin typeface="Calibri" panose="020F0502020204030204" pitchFamily="34" charset="0"/>
                <a:cs typeface="Calibri" panose="020F0502020204030204" pitchFamily="34" charset="0"/>
              </a:rPr>
              <a:t>0νββ</a:t>
            </a:r>
            <a:r>
              <a:rPr lang="zh-CN" alt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实验是中微子性质研究中的一个重要方向；</a:t>
            </a:r>
            <a:endParaRPr lang="en-US" altLang="zh-CN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面向下一代半衰期</a:t>
            </a:r>
            <a:r>
              <a:rPr lang="en-US" altLang="zh-CN" sz="2700" dirty="0">
                <a:latin typeface="Calibri" panose="020F0502020204030204" pitchFamily="34" charset="0"/>
                <a:cs typeface="Calibri" panose="020F0502020204030204" pitchFamily="34" charset="0"/>
              </a:rPr>
              <a:t>&gt;10</a:t>
            </a:r>
            <a:r>
              <a:rPr lang="en-US" altLang="zh-CN" sz="27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28</a:t>
            </a:r>
            <a:r>
              <a:rPr lang="en-US" altLang="zh-CN" sz="2700" dirty="0">
                <a:latin typeface="Calibri" panose="020F0502020204030204" pitchFamily="34" charset="0"/>
                <a:cs typeface="Calibri" panose="020F0502020204030204" pitchFamily="34" charset="0"/>
              </a:rPr>
              <a:t>yr</a:t>
            </a:r>
            <a:r>
              <a:rPr lang="zh-CN" alt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和</a:t>
            </a:r>
            <a:r>
              <a:rPr lang="en-US" altLang="zh-CN" sz="27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altLang="zh-CN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ββ</a:t>
            </a:r>
            <a:r>
              <a:rPr lang="en-US" altLang="zh-CN" sz="2700" dirty="0">
                <a:latin typeface="Calibri" panose="020F0502020204030204" pitchFamily="34" charset="0"/>
                <a:cs typeface="Calibri" panose="020F0502020204030204" pitchFamily="34" charset="0"/>
              </a:rPr>
              <a:t>&lt;10meV</a:t>
            </a:r>
            <a:r>
              <a:rPr lang="zh-CN" alt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的科学目标，国际上正在开展多种实验技术研究；</a:t>
            </a:r>
            <a:endParaRPr lang="en-US" altLang="zh-CN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7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高纯锗探测器技术在下一代</a:t>
            </a:r>
            <a:r>
              <a:rPr lang="en-US" altLang="zh-CN" sz="2700" dirty="0">
                <a:latin typeface="Calibri" panose="020F0502020204030204" pitchFamily="34" charset="0"/>
                <a:cs typeface="Calibri" panose="020F0502020204030204" pitchFamily="34" charset="0"/>
              </a:rPr>
              <a:t>0νββ</a:t>
            </a:r>
            <a:r>
              <a:rPr lang="zh-CN" alt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实验中具有</a:t>
            </a:r>
            <a:r>
              <a:rPr lang="zh-CN" altLang="en-US" sz="27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极强竞争力</a:t>
            </a:r>
            <a:r>
              <a:rPr lang="zh-CN" alt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；</a:t>
            </a:r>
            <a:endParaRPr lang="en-US" altLang="zh-CN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2700" dirty="0">
                <a:latin typeface="Calibri" panose="020F0502020204030204" pitchFamily="34" charset="0"/>
                <a:cs typeface="Calibri" panose="020F0502020204030204" pitchFamily="34" charset="0"/>
              </a:rPr>
              <a:t>CDEX</a:t>
            </a:r>
            <a:r>
              <a:rPr lang="zh-CN" alt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合作组启动</a:t>
            </a:r>
            <a:r>
              <a:rPr lang="en-US" altLang="zh-CN" sz="27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CDEX-300ν</a:t>
            </a:r>
            <a:r>
              <a:rPr lang="zh-CN" altLang="en-US" sz="27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实验</a:t>
            </a:r>
            <a:r>
              <a:rPr lang="zh-CN" alt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，开展</a:t>
            </a:r>
            <a:r>
              <a:rPr lang="en-US" altLang="zh-CN" sz="2700" dirty="0">
                <a:latin typeface="Calibri" panose="020F0502020204030204" pitchFamily="34" charset="0"/>
                <a:cs typeface="Calibri" panose="020F0502020204030204" pitchFamily="34" charset="0"/>
              </a:rPr>
              <a:t>300kg</a:t>
            </a:r>
            <a:r>
              <a:rPr lang="zh-CN" alt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量级富集锗探测器实验系统建设；</a:t>
            </a:r>
            <a:endParaRPr lang="en-US" altLang="zh-CN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目前正在针对</a:t>
            </a:r>
            <a:r>
              <a:rPr lang="zh-CN" altLang="en-US" sz="27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多项关键技术正在预研</a:t>
            </a:r>
            <a:r>
              <a:rPr lang="zh-CN" alt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，取得了一定进展；</a:t>
            </a:r>
            <a:endParaRPr lang="en-US" altLang="zh-CN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未来逐步推动国际合作的吨级高纯锗</a:t>
            </a:r>
            <a:r>
              <a:rPr lang="en-US" altLang="zh-CN" sz="2700" dirty="0">
                <a:latin typeface="Calibri" panose="020F0502020204030204" pitchFamily="34" charset="0"/>
                <a:cs typeface="Calibri" panose="020F0502020204030204" pitchFamily="34" charset="0"/>
              </a:rPr>
              <a:t>0νββ</a:t>
            </a:r>
            <a:r>
              <a:rPr lang="zh-CN" alt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实验落户锦屏。</a:t>
            </a:r>
            <a:endParaRPr lang="en-US" altLang="zh-CN" sz="2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D63E8-57E2-4488-B804-E34CEF11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934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6" y="0"/>
            <a:ext cx="91852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02449" y="849871"/>
            <a:ext cx="2492990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7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谢谢</a:t>
            </a:r>
            <a:r>
              <a:rPr lang="en-US" altLang="zh-CN" sz="7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7" name="文本框 4"/>
          <p:cNvSpPr txBox="1"/>
          <p:nvPr/>
        </p:nvSpPr>
        <p:spPr>
          <a:xfrm>
            <a:off x="539007" y="5803292"/>
            <a:ext cx="8219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 L.T. Yang, Tsinghua U., yanglt@tsinghua.edu.cn        </a:t>
            </a:r>
            <a:endParaRPr lang="zh-CN" altLang="en-US" sz="3200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45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61E4-0C1F-4FEF-B807-FBA842CD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cs typeface="方正兰亭黑_GBK"/>
              </a:rPr>
              <a:t>0νββ</a:t>
            </a:r>
            <a:r>
              <a:rPr lang="zh-CN" altLang="en-US" b="1" dirty="0">
                <a:solidFill>
                  <a:schemeClr val="tx1"/>
                </a:solidFill>
                <a:cs typeface="方正兰亭黑_GBK"/>
              </a:rPr>
              <a:t>核素半衰期和中微子质量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C59FD-1076-4C29-9FFA-5D619EBC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6D363B94-966A-4D36-834F-C4892F6E5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1208" y="1006991"/>
            <a:ext cx="4154239" cy="45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 marL="342900" indent="-342900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实验测量可能的</a:t>
            </a:r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0νββ </a:t>
            </a:r>
            <a:r>
              <a:rPr lang="zh-CN" alt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事例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graphicFrame>
        <p:nvGraphicFramePr>
          <p:cNvPr id="6" name="对象 37">
            <a:extLst>
              <a:ext uri="{FF2B5EF4-FFF2-40B4-BE49-F238E27FC236}">
                <a16:creationId xmlns:a16="http://schemas.microsoft.com/office/drawing/2014/main" id="{2A10EB8B-ED7A-498B-A90C-00DDD95947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395315"/>
              </p:ext>
            </p:extLst>
          </p:nvPr>
        </p:nvGraphicFramePr>
        <p:xfrm>
          <a:off x="1367149" y="5391126"/>
          <a:ext cx="5860329" cy="936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" r:id="rId3" imgW="2146300" imgH="342900" progId="Equation.DSMT4">
                  <p:embed/>
                </p:oleObj>
              </mc:Choice>
              <mc:Fallback>
                <p:oleObj r:id="rId3" imgW="2146300" imgH="342900" progId="Equation.DSMT4">
                  <p:embed/>
                  <p:pic>
                    <p:nvPicPr>
                      <p:cNvPr id="5" name="对象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7149" y="5391126"/>
                        <a:ext cx="5860329" cy="936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42">
            <a:extLst>
              <a:ext uri="{FF2B5EF4-FFF2-40B4-BE49-F238E27FC236}">
                <a16:creationId xmlns:a16="http://schemas.microsoft.com/office/drawing/2014/main" id="{80A5E285-6F7C-423F-9CC1-A5AFC206A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588" y="6314467"/>
            <a:ext cx="1663802" cy="36933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Phase Space</a:t>
            </a:r>
            <a:endParaRPr lang="zh-CN" altLang="en-US" sz="18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8" name="矩形 43">
            <a:extLst>
              <a:ext uri="{FF2B5EF4-FFF2-40B4-BE49-F238E27FC236}">
                <a16:creationId xmlns:a16="http://schemas.microsoft.com/office/drawing/2014/main" id="{C7399679-54EE-49F9-B780-76E5DE935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6428" y="6302906"/>
            <a:ext cx="799706" cy="36933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Matrix</a:t>
            </a:r>
            <a:endParaRPr lang="zh-CN" altLang="en-US" sz="18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9" name="矩形 44">
            <a:extLst>
              <a:ext uri="{FF2B5EF4-FFF2-40B4-BE49-F238E27FC236}">
                <a16:creationId xmlns:a16="http://schemas.microsoft.com/office/drawing/2014/main" id="{1B26A01B-E837-4951-A89A-372FF2C0C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7437" y="6314467"/>
            <a:ext cx="1410336" cy="36933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Symbol" panose="05050102010706020507" pitchFamily="18" charset="2"/>
              </a:rPr>
              <a:t>Effective m</a:t>
            </a:r>
            <a:r>
              <a:rPr lang="en-US" altLang="zh-CN" sz="1800" baseline="-250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Symbol" panose="05050102010706020507" pitchFamily="18" charset="2"/>
              </a:rPr>
              <a:t></a:t>
            </a:r>
            <a:endParaRPr lang="zh-CN" altLang="en-US" sz="1800" baseline="-250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10" name="组合 47">
            <a:extLst>
              <a:ext uri="{FF2B5EF4-FFF2-40B4-BE49-F238E27FC236}">
                <a16:creationId xmlns:a16="http://schemas.microsoft.com/office/drawing/2014/main" id="{5E8ED22D-D57C-402F-940F-95EC16763C60}"/>
              </a:ext>
            </a:extLst>
          </p:cNvPr>
          <p:cNvGrpSpPr>
            <a:grpSpLocks/>
          </p:cNvGrpSpPr>
          <p:nvPr/>
        </p:nvGrpSpPr>
        <p:grpSpPr bwMode="auto">
          <a:xfrm>
            <a:off x="1259632" y="2543682"/>
            <a:ext cx="5130978" cy="1234365"/>
            <a:chOff x="1234228" y="3546886"/>
            <a:chExt cx="12352369" cy="1483520"/>
          </a:xfrm>
        </p:grpSpPr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7461E119-D125-4ECE-96AC-AE6B625C6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648" y="3546886"/>
              <a:ext cx="11976145" cy="457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600">
                  <a:solidFill>
                    <a:srgbClr val="006666"/>
                  </a:solidFill>
                  <a:latin typeface="Arial" panose="020B0604020202020204" pitchFamily="34" charset="0"/>
                  <a:ea typeface="方正兰亭黑_GBK"/>
                  <a:cs typeface="方正兰亭黑_GBK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6666"/>
                  </a:solidFill>
                  <a:latin typeface="Arial" panose="020B0604020202020204" pitchFamily="34" charset="0"/>
                  <a:ea typeface="方正兰亭细黑_GBK"/>
                  <a:cs typeface="方正兰亭细黑_GBK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6666"/>
                  </a:solidFill>
                  <a:latin typeface="Arial" panose="020B0604020202020204" pitchFamily="34" charset="0"/>
                  <a:ea typeface="方正兰亭细黑_GBK"/>
                  <a:cs typeface="方正兰亭细黑_GBK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6666"/>
                  </a:solidFill>
                  <a:latin typeface="Arial" panose="020B0604020202020204" pitchFamily="34" charset="0"/>
                  <a:ea typeface="方正兰亭细黑_GBK"/>
                  <a:cs typeface="方正兰亭细黑_GBK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6666"/>
                  </a:solidFill>
                  <a:latin typeface="Arial" panose="020B0604020202020204" pitchFamily="34" charset="0"/>
                  <a:ea typeface="方正兰亭细黑_GBK"/>
                  <a:cs typeface="方正兰亭细黑_GBK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6666"/>
                  </a:solidFill>
                  <a:latin typeface="Arial" panose="020B0604020202020204" pitchFamily="34" charset="0"/>
                  <a:ea typeface="方正兰亭细黑_GBK"/>
                  <a:cs typeface="方正兰亭细黑_GBK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6666"/>
                  </a:solidFill>
                  <a:latin typeface="Arial" panose="020B0604020202020204" pitchFamily="34" charset="0"/>
                  <a:ea typeface="方正兰亭细黑_GBK"/>
                  <a:cs typeface="方正兰亭细黑_GBK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6666"/>
                  </a:solidFill>
                  <a:latin typeface="Arial" panose="020B0604020202020204" pitchFamily="34" charset="0"/>
                  <a:ea typeface="方正兰亭细黑_GBK"/>
                  <a:cs typeface="方正兰亭细黑_GBK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6666"/>
                  </a:solidFill>
                  <a:latin typeface="Arial" panose="020B0604020202020204" pitchFamily="34" charset="0"/>
                  <a:ea typeface="方正兰亭细黑_GBK"/>
                  <a:cs typeface="方正兰亭细黑_GBK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Arial Black" panose="020B0A04020102020204" pitchFamily="34" charset="0"/>
                <a:ea typeface="方正兰亭细黑_GBK"/>
                <a:cs typeface="方正兰亭细黑_GBK"/>
              </a:endParaRPr>
            </a:p>
          </p:txBody>
        </p:sp>
        <p:graphicFrame>
          <p:nvGraphicFramePr>
            <p:cNvPr id="12" name="对象 46">
              <a:extLst>
                <a:ext uri="{FF2B5EF4-FFF2-40B4-BE49-F238E27FC236}">
                  <a16:creationId xmlns:a16="http://schemas.microsoft.com/office/drawing/2014/main" id="{FB5A5008-B98C-4BFA-B61F-AD8E5C8FA77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026739"/>
                </p:ext>
              </p:extLst>
            </p:nvPr>
          </p:nvGraphicFramePr>
          <p:xfrm>
            <a:off x="1234228" y="3677293"/>
            <a:ext cx="12352369" cy="1353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1" r:id="rId5" imgW="1435100" imgH="457200" progId="Equation.DSMT4">
                    <p:embed/>
                  </p:oleObj>
                </mc:Choice>
                <mc:Fallback>
                  <p:oleObj r:id="rId5" imgW="1435100" imgH="457200" progId="Equation.DSMT4">
                    <p:embed/>
                    <p:pic>
                      <p:nvPicPr>
                        <p:cNvPr id="16" name="对象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4228" y="3677293"/>
                          <a:ext cx="12352369" cy="1353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矩形 48">
            <a:extLst>
              <a:ext uri="{FF2B5EF4-FFF2-40B4-BE49-F238E27FC236}">
                <a16:creationId xmlns:a16="http://schemas.microsoft.com/office/drawing/2014/main" id="{D4F3AC65-B3CD-41D4-8849-3E2E3F1CD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688" y="4147934"/>
            <a:ext cx="228280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Isotopic fraction</a:t>
            </a:r>
            <a:endParaRPr lang="zh-CN" altLang="en-US" sz="1800" dirty="0">
              <a:solidFill>
                <a:schemeClr val="tx1"/>
              </a:solidFill>
              <a:latin typeface="Arial Black" panose="020B0A040201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49">
            <a:extLst>
              <a:ext uri="{FF2B5EF4-FFF2-40B4-BE49-F238E27FC236}">
                <a16:creationId xmlns:a16="http://schemas.microsoft.com/office/drawing/2014/main" id="{6B22D42A-60AD-45E1-B753-CBB8B5582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302" y="2096884"/>
            <a:ext cx="1547812" cy="646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Detector Efficiency</a:t>
            </a:r>
            <a:endParaRPr lang="zh-CN" altLang="en-US" sz="1800" dirty="0">
              <a:solidFill>
                <a:schemeClr val="tx1"/>
              </a:solidFill>
              <a:latin typeface="Arial Black" panose="020B0A040201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50">
            <a:extLst>
              <a:ext uri="{FF2B5EF4-FFF2-40B4-BE49-F238E27FC236}">
                <a16:creationId xmlns:a16="http://schemas.microsoft.com/office/drawing/2014/main" id="{A2CADC9E-F800-464A-A236-B7CB26476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0121" y="2149272"/>
            <a:ext cx="874713" cy="369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Time</a:t>
            </a:r>
            <a:endParaRPr lang="zh-CN" altLang="en-US" sz="1800" dirty="0">
              <a:solidFill>
                <a:schemeClr val="tx1"/>
              </a:solidFill>
              <a:latin typeface="Arial Black" panose="020B0A040201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51">
            <a:extLst>
              <a:ext uri="{FF2B5EF4-FFF2-40B4-BE49-F238E27FC236}">
                <a16:creationId xmlns:a16="http://schemas.microsoft.com/office/drawing/2014/main" id="{478B2834-0F7E-4E1D-94A9-3B8C271C9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6819" y="4122080"/>
            <a:ext cx="176371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Background</a:t>
            </a:r>
            <a:endParaRPr lang="zh-CN" altLang="en-US" sz="1800" dirty="0">
              <a:solidFill>
                <a:schemeClr val="tx1"/>
              </a:solidFill>
              <a:latin typeface="Arial Black" panose="020B0A040201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53">
            <a:extLst>
              <a:ext uri="{FF2B5EF4-FFF2-40B4-BE49-F238E27FC236}">
                <a16:creationId xmlns:a16="http://schemas.microsoft.com/office/drawing/2014/main" id="{FA0C5672-E481-4752-9E88-872726AA9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652" y="2149272"/>
            <a:ext cx="1189037" cy="646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Mass of target</a:t>
            </a:r>
            <a:endParaRPr lang="zh-CN" altLang="en-US" sz="1800" dirty="0">
              <a:solidFill>
                <a:schemeClr val="tx1"/>
              </a:solidFill>
              <a:latin typeface="Arial Black" panose="020B0A040201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21">
            <a:extLst>
              <a:ext uri="{FF2B5EF4-FFF2-40B4-BE49-F238E27FC236}">
                <a16:creationId xmlns:a16="http://schemas.microsoft.com/office/drawing/2014/main" id="{B8112696-867A-4838-84AB-339AAE1078C7}"/>
              </a:ext>
            </a:extLst>
          </p:cNvPr>
          <p:cNvCxnSpPr/>
          <p:nvPr/>
        </p:nvCxnSpPr>
        <p:spPr>
          <a:xfrm>
            <a:off x="4297314" y="2711247"/>
            <a:ext cx="569913" cy="25558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22">
            <a:extLst>
              <a:ext uri="{FF2B5EF4-FFF2-40B4-BE49-F238E27FC236}">
                <a16:creationId xmlns:a16="http://schemas.microsoft.com/office/drawing/2014/main" id="{7EF9E11A-96C9-44D9-BD25-E59BC28DB3EF}"/>
              </a:ext>
            </a:extLst>
          </p:cNvPr>
          <p:cNvCxnSpPr/>
          <p:nvPr/>
        </p:nvCxnSpPr>
        <p:spPr>
          <a:xfrm flipH="1">
            <a:off x="6180616" y="2358021"/>
            <a:ext cx="515937" cy="5016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23">
            <a:extLst>
              <a:ext uri="{FF2B5EF4-FFF2-40B4-BE49-F238E27FC236}">
                <a16:creationId xmlns:a16="http://schemas.microsoft.com/office/drawing/2014/main" id="{202A42A0-5352-4878-8B4F-075CB7F81CC8}"/>
              </a:ext>
            </a:extLst>
          </p:cNvPr>
          <p:cNvCxnSpPr/>
          <p:nvPr/>
        </p:nvCxnSpPr>
        <p:spPr>
          <a:xfrm flipH="1" flipV="1">
            <a:off x="5898309" y="3622472"/>
            <a:ext cx="491331" cy="48736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4">
            <a:extLst>
              <a:ext uri="{FF2B5EF4-FFF2-40B4-BE49-F238E27FC236}">
                <a16:creationId xmlns:a16="http://schemas.microsoft.com/office/drawing/2014/main" id="{D0AE1F43-0AA1-4F09-B61A-B76EC6A4CF06}"/>
              </a:ext>
            </a:extLst>
          </p:cNvPr>
          <p:cNvCxnSpPr>
            <a:stCxn id="16" idx="0"/>
          </p:cNvCxnSpPr>
          <p:nvPr/>
        </p:nvCxnSpPr>
        <p:spPr>
          <a:xfrm flipV="1">
            <a:off x="5038676" y="3634718"/>
            <a:ext cx="88106" cy="48736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5">
            <a:extLst>
              <a:ext uri="{FF2B5EF4-FFF2-40B4-BE49-F238E27FC236}">
                <a16:creationId xmlns:a16="http://schemas.microsoft.com/office/drawing/2014/main" id="{76767F3B-4E9F-413C-8A0B-83DA9A565780}"/>
              </a:ext>
            </a:extLst>
          </p:cNvPr>
          <p:cNvCxnSpPr/>
          <p:nvPr/>
        </p:nvCxnSpPr>
        <p:spPr>
          <a:xfrm flipV="1">
            <a:off x="3318398" y="3432353"/>
            <a:ext cx="452657" cy="71558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6">
            <a:extLst>
              <a:ext uri="{FF2B5EF4-FFF2-40B4-BE49-F238E27FC236}">
                <a16:creationId xmlns:a16="http://schemas.microsoft.com/office/drawing/2014/main" id="{67D28355-C653-464D-90F4-8CE6BC33343F}"/>
              </a:ext>
            </a:extLst>
          </p:cNvPr>
          <p:cNvCxnSpPr/>
          <p:nvPr/>
        </p:nvCxnSpPr>
        <p:spPr>
          <a:xfrm>
            <a:off x="2622502" y="2604884"/>
            <a:ext cx="325437" cy="37623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51">
            <a:extLst>
              <a:ext uri="{FF2B5EF4-FFF2-40B4-BE49-F238E27FC236}">
                <a16:creationId xmlns:a16="http://schemas.microsoft.com/office/drawing/2014/main" id="{A2C1BA57-D170-45C1-B8F2-B6EA80077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889" y="4109833"/>
            <a:ext cx="171261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 resolution</a:t>
            </a:r>
            <a:endParaRPr lang="zh-CN" altLang="en-US" sz="1800" dirty="0">
              <a:solidFill>
                <a:schemeClr val="tx1"/>
              </a:solidFill>
              <a:latin typeface="Arial Black" panose="020B0A040201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下箭头 28">
            <a:extLst>
              <a:ext uri="{FF2B5EF4-FFF2-40B4-BE49-F238E27FC236}">
                <a16:creationId xmlns:a16="http://schemas.microsoft.com/office/drawing/2014/main" id="{C6064E02-D199-4507-9F48-CC378A6F5AF2}"/>
              </a:ext>
            </a:extLst>
          </p:cNvPr>
          <p:cNvSpPr/>
          <p:nvPr/>
        </p:nvSpPr>
        <p:spPr>
          <a:xfrm>
            <a:off x="3892155" y="1429010"/>
            <a:ext cx="1152128" cy="366295"/>
          </a:xfrm>
          <a:prstGeom prst="down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31">
            <a:extLst>
              <a:ext uri="{FF2B5EF4-FFF2-40B4-BE49-F238E27FC236}">
                <a16:creationId xmlns:a16="http://schemas.microsoft.com/office/drawing/2014/main" id="{11BCFAE9-10A1-4F58-AE9E-299E66894BBB}"/>
              </a:ext>
            </a:extLst>
          </p:cNvPr>
          <p:cNvSpPr/>
          <p:nvPr/>
        </p:nvSpPr>
        <p:spPr>
          <a:xfrm>
            <a:off x="3984310" y="4906806"/>
            <a:ext cx="1152128" cy="366295"/>
          </a:xfrm>
          <a:prstGeom prst="down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9">
            <a:extLst>
              <a:ext uri="{FF2B5EF4-FFF2-40B4-BE49-F238E27FC236}">
                <a16:creationId xmlns:a16="http://schemas.microsoft.com/office/drawing/2014/main" id="{2C030AB6-2795-4247-8BFA-DD17D6B32145}"/>
              </a:ext>
            </a:extLst>
          </p:cNvPr>
          <p:cNvSpPr/>
          <p:nvPr/>
        </p:nvSpPr>
        <p:spPr>
          <a:xfrm>
            <a:off x="837854" y="1849683"/>
            <a:ext cx="7488832" cy="2868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33">
            <a:extLst>
              <a:ext uri="{FF2B5EF4-FFF2-40B4-BE49-F238E27FC236}">
                <a16:creationId xmlns:a16="http://schemas.microsoft.com/office/drawing/2014/main" id="{E9D728AE-67C8-49C0-BCD3-DC2F21DC1A92}"/>
              </a:ext>
            </a:extLst>
          </p:cNvPr>
          <p:cNvSpPr/>
          <p:nvPr/>
        </p:nvSpPr>
        <p:spPr>
          <a:xfrm>
            <a:off x="837854" y="5428000"/>
            <a:ext cx="7488832" cy="12856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91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CC098-FA7F-46DB-AD79-9E147E18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cs typeface="方正兰亭黑_GBK"/>
              </a:rPr>
              <a:t>0νββ</a:t>
            </a:r>
            <a:r>
              <a:rPr lang="zh-CN" altLang="en-US" b="1" dirty="0">
                <a:solidFill>
                  <a:schemeClr val="tx1"/>
                </a:solidFill>
                <a:cs typeface="方正兰亭黑_GBK"/>
              </a:rPr>
              <a:t>实验可能同位素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37D8A-0B27-47C4-98C6-B1B1ED88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0EA4C86E-4543-4CEF-A820-FAE77AE5A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640" y="1242754"/>
            <a:ext cx="8207375" cy="145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 marL="342900" indent="-342900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经过数十年的发展，目前最重要的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0νββ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实验的候选同位素包括：</a:t>
            </a:r>
            <a:r>
              <a:rPr lang="en-US" altLang="zh-CN" sz="2400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76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Ge, </a:t>
            </a:r>
            <a:r>
              <a:rPr lang="en-US" altLang="zh-CN" sz="2400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82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Se, </a:t>
            </a:r>
            <a:r>
              <a:rPr lang="en-US" altLang="zh-CN" sz="2400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100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Mo, </a:t>
            </a:r>
            <a:r>
              <a:rPr lang="en-US" altLang="zh-CN" sz="2400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130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Te, </a:t>
            </a:r>
            <a:r>
              <a:rPr lang="en-US" altLang="zh-CN" sz="2400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136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Xe, …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；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基于这些同位素的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0νββ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实验技术可以有不同的选择：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936448D6-2AEF-43D9-A09C-FB2A4086C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83450"/>
              </p:ext>
            </p:extLst>
          </p:nvPr>
        </p:nvGraphicFramePr>
        <p:xfrm>
          <a:off x="142024" y="2976432"/>
          <a:ext cx="8870662" cy="3508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4638">
                  <a:extLst>
                    <a:ext uri="{9D8B030D-6E8A-4147-A177-3AD203B41FA5}">
                      <a16:colId xmlns:a16="http://schemas.microsoft.com/office/drawing/2014/main" val="596612171"/>
                    </a:ext>
                  </a:extLst>
                </a:gridCol>
                <a:gridCol w="801361">
                  <a:extLst>
                    <a:ext uri="{9D8B030D-6E8A-4147-A177-3AD203B41FA5}">
                      <a16:colId xmlns:a16="http://schemas.microsoft.com/office/drawing/2014/main" val="4039175929"/>
                    </a:ext>
                  </a:extLst>
                </a:gridCol>
                <a:gridCol w="1565600">
                  <a:extLst>
                    <a:ext uri="{9D8B030D-6E8A-4147-A177-3AD203B41FA5}">
                      <a16:colId xmlns:a16="http://schemas.microsoft.com/office/drawing/2014/main" val="263724797"/>
                    </a:ext>
                  </a:extLst>
                </a:gridCol>
                <a:gridCol w="1502100">
                  <a:extLst>
                    <a:ext uri="{9D8B030D-6E8A-4147-A177-3AD203B41FA5}">
                      <a16:colId xmlns:a16="http://schemas.microsoft.com/office/drawing/2014/main" val="3937806185"/>
                    </a:ext>
                  </a:extLst>
                </a:gridCol>
                <a:gridCol w="1808488">
                  <a:extLst>
                    <a:ext uri="{9D8B030D-6E8A-4147-A177-3AD203B41FA5}">
                      <a16:colId xmlns:a16="http://schemas.microsoft.com/office/drawing/2014/main" val="204703154"/>
                    </a:ext>
                  </a:extLst>
                </a:gridCol>
                <a:gridCol w="1708475">
                  <a:extLst>
                    <a:ext uri="{9D8B030D-6E8A-4147-A177-3AD203B41FA5}">
                      <a16:colId xmlns:a16="http://schemas.microsoft.com/office/drawing/2014/main" val="3876577913"/>
                    </a:ext>
                  </a:extLst>
                </a:gridCol>
              </a:tblGrid>
              <a:tr h="5617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Isotope</a:t>
                      </a:r>
                      <a:endParaRPr lang="zh-CN" altLang="en-US" sz="17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Q</a:t>
                      </a:r>
                      <a:r>
                        <a:rPr lang="en-US" altLang="zh-CN" sz="1700" b="1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ββ</a:t>
                      </a:r>
                      <a:endParaRPr lang="en-US" altLang="zh-CN" sz="1700" b="1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altLang="zh-CN" sz="17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altLang="zh-CN" sz="17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KeV</a:t>
                      </a:r>
                      <a:r>
                        <a:rPr lang="en-US" altLang="zh-CN" sz="17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zh-CN" altLang="en-US" sz="17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Natural</a:t>
                      </a:r>
                      <a:endParaRPr lang="en-US" altLang="zh-CN" sz="1700" b="1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altLang="zh-CN" sz="17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abundance (%)</a:t>
                      </a:r>
                      <a:endParaRPr lang="zh-CN" altLang="en-US" sz="17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2νββ</a:t>
                      </a:r>
                      <a:r>
                        <a:rPr lang="en-US" altLang="zh-CN" sz="17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Half-life</a:t>
                      </a:r>
                    </a:p>
                    <a:p>
                      <a:pPr algn="ctr"/>
                      <a:r>
                        <a:rPr lang="en-US" altLang="zh-CN" sz="17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(10</a:t>
                      </a:r>
                      <a:r>
                        <a:rPr lang="en-US" altLang="zh-CN" sz="1700" b="1" baseline="30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  <a:r>
                        <a:rPr lang="en-US" altLang="zh-CN" sz="17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year)</a:t>
                      </a:r>
                      <a:endParaRPr lang="zh-CN" altLang="en-US" sz="17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0νββ</a:t>
                      </a:r>
                      <a:r>
                        <a:rPr lang="en-US" altLang="zh-CN" sz="17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Half-life</a:t>
                      </a:r>
                    </a:p>
                    <a:p>
                      <a:pPr algn="ctr"/>
                      <a:r>
                        <a:rPr lang="en-US" altLang="zh-CN" sz="17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(10</a:t>
                      </a:r>
                      <a:r>
                        <a:rPr lang="en-US" altLang="zh-CN" sz="1700" b="1" baseline="30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  <a:r>
                        <a:rPr lang="en-US" altLang="zh-CN" sz="17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year)</a:t>
                      </a:r>
                      <a:endParaRPr lang="zh-CN" altLang="en-US" sz="17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Detector</a:t>
                      </a:r>
                      <a:endParaRPr lang="zh-CN" altLang="en-US" sz="17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/>
                </a:tc>
                <a:extLst>
                  <a:ext uri="{0D108BD9-81ED-4DB2-BD59-A6C34878D82A}">
                    <a16:rowId xmlns:a16="http://schemas.microsoft.com/office/drawing/2014/main" val="527859826"/>
                  </a:ext>
                </a:extLst>
              </a:tr>
              <a:tr h="1723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 kern="1200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76</a:t>
                      </a:r>
                      <a:r>
                        <a:rPr lang="en-US" altLang="zh-CN" sz="17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</a:t>
                      </a:r>
                      <a:r>
                        <a:rPr lang="en-US" altLang="zh-CN" sz="17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altLang="zh-CN" sz="1700" b="1" kern="1200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76</a:t>
                      </a:r>
                      <a:r>
                        <a:rPr lang="en-US" altLang="zh-CN" sz="17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Se</a:t>
                      </a:r>
                      <a:endParaRPr lang="zh-CN" altLang="en-US" sz="17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2039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7.8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1.926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1.8 (Gerda)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HP</a:t>
                      </a:r>
                      <a:r>
                        <a:rPr lang="en-US" altLang="zh-CN" sz="1700" baseline="30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</a:t>
                      </a: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</a:t>
                      </a:r>
                    </a:p>
                  </a:txBody>
                  <a:tcPr marL="91444" marR="91444" marT="45703" marB="457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188526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 kern="1200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130</a:t>
                      </a:r>
                      <a:r>
                        <a:rPr lang="en-US" altLang="zh-CN" sz="17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</a:t>
                      </a:r>
                      <a:r>
                        <a:rPr lang="en-US" altLang="zh-CN" sz="17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altLang="zh-CN" sz="1700" b="1" kern="1200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130</a:t>
                      </a:r>
                      <a:r>
                        <a:rPr lang="en-US" altLang="zh-CN" sz="17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Xe</a:t>
                      </a:r>
                      <a:endParaRPr lang="zh-CN" altLang="en-US" sz="17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2528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34.5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0.820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 (CUORE)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baseline="30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130</a:t>
                      </a: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TeO2 </a:t>
                      </a:r>
                    </a:p>
                  </a:txBody>
                  <a:tcPr marL="91444" marR="91444" marT="45703" marB="457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359509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 kern="1200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136</a:t>
                      </a:r>
                      <a:r>
                        <a:rPr lang="en-US" altLang="zh-CN" sz="17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Xe</a:t>
                      </a:r>
                      <a:r>
                        <a:rPr lang="en-US" altLang="zh-CN" sz="17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altLang="zh-CN" sz="1700" b="1" kern="1200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136</a:t>
                      </a:r>
                      <a:r>
                        <a:rPr lang="en-US" altLang="zh-CN" sz="17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Ba</a:t>
                      </a:r>
                      <a:endParaRPr lang="zh-CN" altLang="en-US" sz="17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2479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8.9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2.165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(</a:t>
                      </a:r>
                      <a:r>
                        <a:rPr lang="en-US" altLang="zh-CN" sz="17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Kamland</a:t>
                      </a: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-Zen)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LS(</a:t>
                      </a:r>
                      <a:r>
                        <a:rPr lang="en-US" altLang="zh-CN" sz="1700" baseline="30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136</a:t>
                      </a:r>
                      <a:r>
                        <a:rPr lang="en-US" altLang="zh-CN" sz="17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Xe)</a:t>
                      </a:r>
                      <a:r>
                        <a:rPr lang="zh-CN" altLang="en-US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TPC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498826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b="1" baseline="30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r>
                        <a:rPr lang="en-US" altLang="zh-CN" sz="17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</a:t>
                      </a:r>
                      <a:r>
                        <a:rPr lang="en-US" altLang="zh-CN" sz="17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altLang="zh-CN" sz="1700" b="1" kern="1200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48</a:t>
                      </a:r>
                      <a:r>
                        <a:rPr lang="en-US" altLang="zh-CN" sz="17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</a:t>
                      </a:r>
                      <a:endParaRPr lang="zh-CN" altLang="en-US" sz="17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4271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0.187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0.064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612754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 kern="1200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82</a:t>
                      </a:r>
                      <a:r>
                        <a:rPr lang="en-US" altLang="zh-CN" sz="17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</a:t>
                      </a:r>
                      <a:r>
                        <a:rPr lang="en-US" altLang="zh-CN" sz="17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altLang="zh-CN" sz="1700" b="1" kern="1200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82</a:t>
                      </a:r>
                      <a:r>
                        <a:rPr lang="en-US" altLang="zh-CN" sz="17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Kr</a:t>
                      </a:r>
                      <a:endParaRPr lang="zh-CN" altLang="en-US" sz="17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2995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9.2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0.096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 (CUPID-0)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ZnSe</a:t>
                      </a:r>
                      <a:r>
                        <a:rPr lang="zh-CN" altLang="en-US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TPC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022674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 kern="1200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96</a:t>
                      </a:r>
                      <a:r>
                        <a:rPr lang="en-US" altLang="zh-CN" sz="17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Zr</a:t>
                      </a:r>
                      <a:r>
                        <a:rPr lang="en-US" altLang="zh-CN" sz="1700" b="1" kern="1200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96</a:t>
                      </a:r>
                      <a:r>
                        <a:rPr lang="en-US" altLang="zh-CN" sz="17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Mo</a:t>
                      </a:r>
                      <a:endParaRPr lang="zh-CN" altLang="en-US" sz="17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3350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2.8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0.024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2773354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 kern="1200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100</a:t>
                      </a:r>
                      <a:r>
                        <a:rPr lang="en-US" altLang="zh-CN" sz="17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Mo</a:t>
                      </a:r>
                      <a:r>
                        <a:rPr lang="en-US" altLang="zh-CN" sz="1700" b="1" kern="1200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100</a:t>
                      </a:r>
                      <a:r>
                        <a:rPr lang="en-US" altLang="zh-CN" sz="17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Ru</a:t>
                      </a:r>
                      <a:endParaRPr lang="zh-CN" altLang="en-US" sz="17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3034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9.6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0.007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LMO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467454"/>
                  </a:ext>
                </a:extLst>
              </a:tr>
              <a:tr h="3318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 kern="1200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150</a:t>
                      </a:r>
                      <a:r>
                        <a:rPr lang="en-US" altLang="zh-CN" sz="17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Nd</a:t>
                      </a:r>
                      <a:r>
                        <a:rPr lang="en-US" altLang="zh-CN" sz="1700" b="1" kern="1200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150</a:t>
                      </a:r>
                      <a:r>
                        <a:rPr lang="en-US" altLang="zh-CN" sz="17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Sm</a:t>
                      </a:r>
                      <a:endParaRPr lang="zh-CN" altLang="en-US" sz="17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3367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5.6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C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0.009</a:t>
                      </a: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endParaRPr lang="zh-CN" altLang="en-US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4" marR="91444" marT="45703" marB="457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385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979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7">
            <a:extLst>
              <a:ext uri="{FF2B5EF4-FFF2-40B4-BE49-F238E27FC236}">
                <a16:creationId xmlns:a16="http://schemas.microsoft.com/office/drawing/2014/main" id="{FCA62ED6-4861-49D4-934D-07AFCB086D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315707"/>
            <a:ext cx="5214375" cy="3368789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7CC098-FA7F-46DB-AD79-9E147E18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cs typeface="方正兰亭黑_GBK"/>
              </a:rPr>
              <a:t>0νββ</a:t>
            </a:r>
            <a:r>
              <a:rPr lang="zh-CN" altLang="en-US" b="1" dirty="0">
                <a:solidFill>
                  <a:schemeClr val="tx1"/>
                </a:solidFill>
                <a:cs typeface="方正兰亭黑_GBK"/>
              </a:rPr>
              <a:t>实验可能同位素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37D8A-0B27-47C4-98C6-B1B1ED88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AF4D1776-909F-40EC-88D2-90A41C4C8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212030"/>
            <a:ext cx="3157240" cy="453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 marL="342900" indent="-342900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一些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0νββ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实验给出了具有竞争力的实验结果：</a:t>
            </a:r>
            <a:r>
              <a:rPr lang="en-US" altLang="zh-CN" sz="2400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76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Ge, </a:t>
            </a:r>
            <a:r>
              <a:rPr lang="en-US" altLang="zh-CN" sz="2400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136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Xe, </a:t>
            </a:r>
            <a:r>
              <a:rPr lang="en-US" altLang="zh-CN" sz="2400" baseline="30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130</a:t>
            </a: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Te</a:t>
            </a:r>
            <a:r>
              <a:rPr lang="zh-CN" altLang="en-US" sz="2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等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；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基于这些同位素的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0νββ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实验技术可以有不同的选择：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半导体探测器、超低温量热器、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TPC (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不同信号读出方式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)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LS-doped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……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8" name="图片 10">
            <a:extLst>
              <a:ext uri="{FF2B5EF4-FFF2-40B4-BE49-F238E27FC236}">
                <a16:creationId xmlns:a16="http://schemas.microsoft.com/office/drawing/2014/main" id="{1AF224D1-CA0A-48A9-92A5-146D182A7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1088298"/>
            <a:ext cx="5436828" cy="211928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935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6">
            <a:extLst>
              <a:ext uri="{FF2B5EF4-FFF2-40B4-BE49-F238E27FC236}">
                <a16:creationId xmlns:a16="http://schemas.microsoft.com/office/drawing/2014/main" id="{0A8BE7DF-99A0-4A96-BDC2-2C1732010EE2}"/>
              </a:ext>
            </a:extLst>
          </p:cNvPr>
          <p:cNvSpPr/>
          <p:nvPr/>
        </p:nvSpPr>
        <p:spPr>
          <a:xfrm>
            <a:off x="7055362" y="5895942"/>
            <a:ext cx="1976951" cy="680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0" name="图片 8">
            <a:extLst>
              <a:ext uri="{FF2B5EF4-FFF2-40B4-BE49-F238E27FC236}">
                <a16:creationId xmlns:a16="http://schemas.microsoft.com/office/drawing/2014/main" id="{0D12ECFD-D13B-4C86-A9F3-BCD3C435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718" y="568099"/>
            <a:ext cx="1299179" cy="2060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071FA9-87C6-4189-960A-CFE559AA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cs typeface="方正兰亭黑_GBK"/>
              </a:rPr>
              <a:t>0νββ</a:t>
            </a:r>
            <a:r>
              <a:rPr lang="zh-CN" altLang="en-US" b="1" dirty="0">
                <a:solidFill>
                  <a:schemeClr val="tx1"/>
                </a:solidFill>
                <a:cs typeface="方正兰亭黑_GBK"/>
              </a:rPr>
              <a:t>实验主要技术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6FBF2-9964-40AE-AC57-30548784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D24BA1-8817-4995-BDFA-0A1C1211B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892" y="1369777"/>
            <a:ext cx="7549703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 marL="342900" indent="-342900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高纯锗探测器技术（</a:t>
            </a:r>
            <a:r>
              <a:rPr lang="en-US" altLang="zh-CN" sz="2400" baseline="30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76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Ge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）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  <a:spcAft>
                <a:spcPts val="2400"/>
              </a:spcAft>
              <a:buClr>
                <a:srgbClr val="FF0000"/>
              </a:buClr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 ---Gerda, </a:t>
            </a:r>
            <a:r>
              <a:rPr lang="en-US" altLang="zh-CN" sz="2400" dirty="0" err="1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Majorana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CDEX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, LEGEND……</a:t>
            </a:r>
          </a:p>
          <a:p>
            <a:pPr marL="342900" indent="-342900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闪烁体量能器技术（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Li</a:t>
            </a:r>
            <a:r>
              <a:rPr lang="en-US" altLang="zh-CN" sz="2400" baseline="30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100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MO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、</a:t>
            </a:r>
            <a:r>
              <a:rPr lang="en-US" altLang="zh-CN" sz="2400" baseline="30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130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TeO</a:t>
            </a:r>
            <a:r>
              <a:rPr lang="en-US" altLang="zh-CN" sz="2400" baseline="-25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）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 ---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CUPID-CJPL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, CUPID, CUORE, </a:t>
            </a:r>
            <a:r>
              <a:rPr lang="en-US" altLang="zh-CN" sz="2400" dirty="0">
                <a:solidFill>
                  <a:srgbClr val="CC00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AMORE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,……</a:t>
            </a:r>
          </a:p>
          <a:p>
            <a:pPr marL="342900" indent="-342900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液体闪烁体（</a:t>
            </a:r>
            <a:r>
              <a:rPr lang="en-US" altLang="zh-CN" sz="2400" baseline="30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136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Xe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、</a:t>
            </a:r>
            <a:r>
              <a:rPr lang="en-US" altLang="zh-CN" sz="2400" baseline="30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130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Te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）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 --- </a:t>
            </a:r>
            <a:r>
              <a:rPr lang="en-US" altLang="zh-CN" sz="2400" dirty="0" err="1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Kamland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-Zen, SNO+,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JUNO-0νββ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,…..</a:t>
            </a:r>
          </a:p>
          <a:p>
            <a:pPr marL="342900" indent="-342900">
              <a:lnSpc>
                <a:spcPts val="3000"/>
              </a:lnSpc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时间投影室（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TPC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）（</a:t>
            </a:r>
            <a:r>
              <a:rPr lang="en-US" altLang="zh-CN" sz="2400" baseline="30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136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Xe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、</a:t>
            </a:r>
            <a:r>
              <a:rPr lang="en-US" altLang="zh-CN" sz="2400" baseline="30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82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Se 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）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---</a:t>
            </a:r>
            <a:r>
              <a:rPr lang="en-US" altLang="zh-CN" sz="2400" dirty="0" err="1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nEXO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, </a:t>
            </a:r>
            <a:r>
              <a:rPr lang="en-US" altLang="zh-CN" sz="2400" dirty="0" err="1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PandaX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, </a:t>
            </a:r>
            <a:r>
              <a:rPr lang="en-US" altLang="zh-CN" sz="2400" dirty="0" err="1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NvDEx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, ……</a:t>
            </a:r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1F2C3D34-48CB-400C-9522-E68EF846FD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595" y="1242571"/>
            <a:ext cx="1253239" cy="121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>
            <a:extLst>
              <a:ext uri="{FF2B5EF4-FFF2-40B4-BE49-F238E27FC236}">
                <a16:creationId xmlns:a16="http://schemas.microsoft.com/office/drawing/2014/main" id="{4B520DBF-9167-4D05-8918-9E43488F3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680" y="2803038"/>
            <a:ext cx="1283254" cy="1392356"/>
          </a:xfrm>
          <a:prstGeom prst="rect">
            <a:avLst/>
          </a:prstGeom>
        </p:spPr>
      </p:pic>
      <p:pic>
        <p:nvPicPr>
          <p:cNvPr id="9" name="图片 3">
            <a:extLst>
              <a:ext uri="{FF2B5EF4-FFF2-40B4-BE49-F238E27FC236}">
                <a16:creationId xmlns:a16="http://schemas.microsoft.com/office/drawing/2014/main" id="{99A0FC12-B844-4971-9C4D-B4C31A2CB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595" y="2689073"/>
            <a:ext cx="1163960" cy="1480731"/>
          </a:xfrm>
          <a:prstGeom prst="rect">
            <a:avLst/>
          </a:prstGeom>
        </p:spPr>
      </p:pic>
      <p:pic>
        <p:nvPicPr>
          <p:cNvPr id="11" name="图片 9">
            <a:extLst>
              <a:ext uri="{FF2B5EF4-FFF2-40B4-BE49-F238E27FC236}">
                <a16:creationId xmlns:a16="http://schemas.microsoft.com/office/drawing/2014/main" id="{43C263E4-FC1B-4B31-893E-2367380B03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718" y="4184417"/>
            <a:ext cx="1225583" cy="1549078"/>
          </a:xfrm>
          <a:prstGeom prst="rect">
            <a:avLst/>
          </a:prstGeom>
        </p:spPr>
      </p:pic>
      <p:grpSp>
        <p:nvGrpSpPr>
          <p:cNvPr id="12" name="组合 10">
            <a:extLst>
              <a:ext uri="{FF2B5EF4-FFF2-40B4-BE49-F238E27FC236}">
                <a16:creationId xmlns:a16="http://schemas.microsoft.com/office/drawing/2014/main" id="{B69ECEB6-B0E9-4081-922B-83E5B20180DC}"/>
              </a:ext>
            </a:extLst>
          </p:cNvPr>
          <p:cNvGrpSpPr/>
          <p:nvPr/>
        </p:nvGrpSpPr>
        <p:grpSpPr>
          <a:xfrm>
            <a:off x="7518083" y="4196289"/>
            <a:ext cx="1418455" cy="1525334"/>
            <a:chOff x="4081371" y="934597"/>
            <a:chExt cx="2722180" cy="2722180"/>
          </a:xfrm>
        </p:grpSpPr>
        <p:pic>
          <p:nvPicPr>
            <p:cNvPr id="13" name="Picture 2" descr="File:JunoCD-1.jpg">
              <a:extLst>
                <a:ext uri="{FF2B5EF4-FFF2-40B4-BE49-F238E27FC236}">
                  <a16:creationId xmlns:a16="http://schemas.microsoft.com/office/drawing/2014/main" id="{994DE2DE-E501-4BE4-957D-8FE33F1102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371" y="934597"/>
              <a:ext cx="2722180" cy="2722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椭圆 12">
              <a:extLst>
                <a:ext uri="{FF2B5EF4-FFF2-40B4-BE49-F238E27FC236}">
                  <a16:creationId xmlns:a16="http://schemas.microsoft.com/office/drawing/2014/main" id="{486F0450-6BD3-4C8D-96F4-9C826BE6FE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6015" y="2311205"/>
              <a:ext cx="947090" cy="947091"/>
            </a:xfrm>
            <a:prstGeom prst="ellipse">
              <a:avLst/>
            </a:prstGeom>
            <a:solidFill>
              <a:srgbClr val="FF3399">
                <a:alpha val="60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dirty="0">
                <a:solidFill>
                  <a:srgbClr val="0070C0"/>
                </a:solidFill>
                <a:latin typeface="Calibri" pitchFamily="34" charset="0"/>
                <a:ea typeface="楷体" pitchFamily="49" charset="-122"/>
              </a:endParaRPr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7D12DF28-D482-429C-A55C-E1D3A24350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40718" y="5525003"/>
            <a:ext cx="1376905" cy="1301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图片 5" descr="C:\Users\王少博\Desktop\截图\截图\罐体2.png">
            <a:extLst>
              <a:ext uri="{FF2B5EF4-FFF2-40B4-BE49-F238E27FC236}">
                <a16:creationId xmlns:a16="http://schemas.microsoft.com/office/drawing/2014/main" id="{377DBA63-8C7F-4210-9EA6-B79D76E6519D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782" y="5688116"/>
            <a:ext cx="1089393" cy="1120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433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1E48F073-D9C7-483C-979B-FF52239681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" t="9548" r="8220" b="2131"/>
          <a:stretch/>
        </p:blipFill>
        <p:spPr>
          <a:xfrm>
            <a:off x="4862643" y="865103"/>
            <a:ext cx="4281357" cy="25058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F6F021-13BE-43DB-97A3-886624BEB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baseline="30000" dirty="0">
                <a:solidFill>
                  <a:schemeClr val="tx1"/>
                </a:solidFill>
                <a:cs typeface="方正兰亭黑_GBK"/>
              </a:rPr>
              <a:t>76</a:t>
            </a:r>
            <a:r>
              <a:rPr lang="en-US" altLang="zh-CN" b="1" dirty="0">
                <a:solidFill>
                  <a:schemeClr val="tx1"/>
                </a:solidFill>
                <a:cs typeface="方正兰亭黑_GBK"/>
              </a:rPr>
              <a:t>Ge 0νββ</a:t>
            </a:r>
            <a:r>
              <a:rPr lang="zh-CN" altLang="en-US" b="1" dirty="0">
                <a:solidFill>
                  <a:schemeClr val="tx1"/>
                </a:solidFill>
                <a:cs typeface="方正兰亭黑_GBK"/>
              </a:rPr>
              <a:t>实验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8695E-D3FD-40B5-B910-054DF642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40A86-DCB0-4F28-AE5A-31B4CFAE2DDC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D408032C-BC99-40A7-9707-D8A02BE14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281" y="989841"/>
            <a:ext cx="8207375" cy="2648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rgbClr val="006666"/>
                </a:solidFill>
                <a:latin typeface="Arial" panose="020B0604020202020204" pitchFamily="34" charset="0"/>
                <a:ea typeface="方正兰亭黑_GBK"/>
                <a:cs typeface="方正兰亭黑_GBK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6666"/>
                </a:solidFill>
                <a:latin typeface="Arial" panose="020B0604020202020204" pitchFamily="34" charset="0"/>
                <a:ea typeface="方正兰亭细黑_GBK"/>
                <a:cs typeface="方正兰亭细黑_GBK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特点：</a:t>
            </a:r>
            <a:endParaRPr lang="en-US" altLang="zh-CN" sz="2000" b="1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558900" lvl="1" indent="-3429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靶核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=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探测器</a:t>
            </a:r>
            <a:endParaRPr lang="en-US" altLang="zh-CN" sz="20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558900" lvl="1" indent="-3429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锗晶体纯度极高（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12-13N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）</a:t>
            </a:r>
            <a:endParaRPr lang="en-US" altLang="zh-CN" sz="20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558900" lvl="1" indent="-3429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能量分辨率极高：</a:t>
            </a:r>
            <a:endParaRPr lang="en-US" altLang="zh-CN" sz="20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558900" lvl="1" indent="-3429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   ~0.1%@ 2MeV(2.5keV FWHM) </a:t>
            </a:r>
          </a:p>
          <a:p>
            <a:pPr marL="558900" lvl="1" indent="-3429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000" baseline="30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76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Ge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富集到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86%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以上，技术稳定可靠</a:t>
            </a:r>
            <a:endParaRPr lang="en-US" altLang="zh-CN" sz="20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558900" lvl="1" indent="-3429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脉冲波形甄别、单点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多点事例、反符合等</a:t>
            </a:r>
            <a:endParaRPr lang="en-US" altLang="zh-CN" sz="20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8" name="图片 2">
            <a:extLst>
              <a:ext uri="{FF2B5EF4-FFF2-40B4-BE49-F238E27FC236}">
                <a16:creationId xmlns:a16="http://schemas.microsoft.com/office/drawing/2014/main" id="{937471F9-37F0-4CB6-B326-1BEBB5BDFE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72" y="3676225"/>
            <a:ext cx="8387656" cy="318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227070"/>
      </p:ext>
    </p:extLst>
  </p:cSld>
  <p:clrMapOvr>
    <a:masterClrMapping/>
  </p:clrMapOvr>
</p:sld>
</file>

<file path=ppt/theme/theme1.xml><?xml version="1.0" encoding="utf-8"?>
<a:theme xmlns:a="http://schemas.openxmlformats.org/drawingml/2006/main" name="清华(16比9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烟灰色玻璃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清华(16比9)" id="{EF536C0F-E7A0-48B6-B2B9-7DE6076007D0}" vid="{D9C0B2DC-3A6F-4BB8-9D0D-D22C0E35185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8514</TotalTime>
  <Words>2942</Words>
  <Application>Microsoft Office PowerPoint</Application>
  <PresentationFormat>On-screen Show (4:3)</PresentationFormat>
  <Paragraphs>537</Paragraphs>
  <Slides>42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9" baseType="lpstr">
      <vt:lpstr>等线</vt:lpstr>
      <vt:lpstr>方正兰亭黑_GBK</vt:lpstr>
      <vt:lpstr>方正兰亭细黑_GBK</vt:lpstr>
      <vt:lpstr>黑体</vt:lpstr>
      <vt:lpstr>楷体</vt:lpstr>
      <vt:lpstr>宋体</vt:lpstr>
      <vt:lpstr>Arial</vt:lpstr>
      <vt:lpstr>Arial Black</vt:lpstr>
      <vt:lpstr>Calibri</vt:lpstr>
      <vt:lpstr>Cambria Math</vt:lpstr>
      <vt:lpstr>Lucida Sans Unicode</vt:lpstr>
      <vt:lpstr>Symbol</vt:lpstr>
      <vt:lpstr>Times New Roman</vt:lpstr>
      <vt:lpstr>Verdana</vt:lpstr>
      <vt:lpstr>Wingdings</vt:lpstr>
      <vt:lpstr>清华(16比9)</vt:lpstr>
      <vt:lpstr>Equation.DSMT4</vt:lpstr>
      <vt:lpstr>76Ge-0νββ实验综述和CDEX-300ν</vt:lpstr>
      <vt:lpstr>中微子性质研究</vt:lpstr>
      <vt:lpstr>0νββ实验物理目标</vt:lpstr>
      <vt:lpstr>0νββ实验方法</vt:lpstr>
      <vt:lpstr>0νββ核素半衰期和中微子质量</vt:lpstr>
      <vt:lpstr>0νββ实验可能同位素</vt:lpstr>
      <vt:lpstr>0νββ实验可能同位素</vt:lpstr>
      <vt:lpstr>0νββ实验主要技术</vt:lpstr>
      <vt:lpstr>76Ge 0νββ实验</vt:lpstr>
      <vt:lpstr>高纯锗探测器技术</vt:lpstr>
      <vt:lpstr>GERDA (GERmanium Detector Array)</vt:lpstr>
      <vt:lpstr>GERDA Phase-II最新结果</vt:lpstr>
      <vt:lpstr>MAJORANA DEMONSTRATOR</vt:lpstr>
      <vt:lpstr>Majorana最新结果</vt:lpstr>
      <vt:lpstr>CDEX</vt:lpstr>
      <vt:lpstr>LEGEND</vt:lpstr>
      <vt:lpstr>LEGEND-200</vt:lpstr>
      <vt:lpstr>LEGEND-1000</vt:lpstr>
      <vt:lpstr>LEGEND</vt:lpstr>
      <vt:lpstr>CDEX“盘古”合作组</vt:lpstr>
      <vt:lpstr>CDEX Roadmap</vt:lpstr>
      <vt:lpstr>CDEX物理成果</vt:lpstr>
      <vt:lpstr>CDEX-300ν</vt:lpstr>
      <vt:lpstr>CDEX-300ν Detectors</vt:lpstr>
      <vt:lpstr>CDEX-300ν Detectors</vt:lpstr>
      <vt:lpstr>CDEX-300ν</vt:lpstr>
      <vt:lpstr>本底来源</vt:lpstr>
      <vt:lpstr>CDEX-300ν本底优化控制</vt:lpstr>
      <vt:lpstr>大型液氮低温屏蔽系统</vt:lpstr>
      <vt:lpstr>地下超低本底电解铜</vt:lpstr>
      <vt:lpstr>低本底低噪声前端电子学研究</vt:lpstr>
      <vt:lpstr>CDEX HPGe探测技术研发</vt:lpstr>
      <vt:lpstr>CDEX HPGe探测技术研发</vt:lpstr>
      <vt:lpstr>CDEX 富集锗材料和探测器制备</vt:lpstr>
      <vt:lpstr>锗晶体内宇生放射性研究</vt:lpstr>
      <vt:lpstr>高纯锗探测器运输专用屏蔽</vt:lpstr>
      <vt:lpstr>无中微子双β衰变探测</vt:lpstr>
      <vt:lpstr>无中微子双β衰变探测</vt:lpstr>
      <vt:lpstr>未来展望-暗物质探测</vt:lpstr>
      <vt:lpstr>未来展望-太阳中微子探测</vt:lpstr>
      <vt:lpstr>总  结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and Prospects of CDEX experiment</dc:title>
  <dc:creator>MH</dc:creator>
  <cp:lastModifiedBy>Yang Litao</cp:lastModifiedBy>
  <cp:revision>690</cp:revision>
  <cp:lastPrinted>2018-10-15T00:50:31Z</cp:lastPrinted>
  <dcterms:created xsi:type="dcterms:W3CDTF">2018-07-07T00:59:56Z</dcterms:created>
  <dcterms:modified xsi:type="dcterms:W3CDTF">2021-05-20T01:58:36Z</dcterms:modified>
</cp:coreProperties>
</file>